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9"/>
  </p:notesMasterIdLst>
  <p:sldIdLst>
    <p:sldId id="256" r:id="rId2"/>
    <p:sldId id="266" r:id="rId3"/>
    <p:sldId id="278" r:id="rId4"/>
    <p:sldId id="284" r:id="rId5"/>
    <p:sldId id="272" r:id="rId6"/>
    <p:sldId id="257" r:id="rId7"/>
    <p:sldId id="258" r:id="rId8"/>
    <p:sldId id="259" r:id="rId9"/>
    <p:sldId id="260" r:id="rId10"/>
    <p:sldId id="261" r:id="rId11"/>
    <p:sldId id="262" r:id="rId12"/>
    <p:sldId id="273" r:id="rId13"/>
    <p:sldId id="264" r:id="rId14"/>
    <p:sldId id="274" r:id="rId15"/>
    <p:sldId id="276" r:id="rId16"/>
    <p:sldId id="277" r:id="rId17"/>
    <p:sldId id="287"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974" autoAdjust="0"/>
  </p:normalViewPr>
  <p:slideViewPr>
    <p:cSldViewPr>
      <p:cViewPr>
        <p:scale>
          <a:sx n="100" d="100"/>
          <a:sy n="100" d="100"/>
        </p:scale>
        <p:origin x="-1944" y="666"/>
      </p:cViewPr>
      <p:guideLst>
        <p:guide orient="horz" pos="2160"/>
        <p:guide pos="288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0F37FA-9618-47DA-93D6-7863AC573D6E}" type="datetimeFigureOut">
              <a:rPr lang="nl-NL" smtClean="0"/>
              <a:t>25-9-2017</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B4B0E9-18D4-4F64-B4E8-CEE58A72CB9D}" type="slidenum">
              <a:rPr lang="nl-NL" smtClean="0"/>
              <a:t>‹nr.›</a:t>
            </a:fld>
            <a:endParaRPr lang="nl-NL"/>
          </a:p>
        </p:txBody>
      </p:sp>
    </p:spTree>
    <p:extLst>
      <p:ext uri="{BB962C8B-B14F-4D97-AF65-F5344CB8AC3E}">
        <p14:creationId xmlns:p14="http://schemas.microsoft.com/office/powerpoint/2010/main" val="3453765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Ruimte voor</a:t>
            </a:r>
            <a:r>
              <a:rPr lang="nl-NL" baseline="0" dirty="0"/>
              <a:t> naam, tekst/afbeeldingen etc.</a:t>
            </a:r>
            <a:endParaRPr lang="nl-NL" dirty="0"/>
          </a:p>
        </p:txBody>
      </p:sp>
      <p:sp>
        <p:nvSpPr>
          <p:cNvPr id="4" name="Tijdelijke aanduiding voor dianummer 3"/>
          <p:cNvSpPr>
            <a:spLocks noGrp="1"/>
          </p:cNvSpPr>
          <p:nvPr>
            <p:ph type="sldNum" sz="quarter" idx="10"/>
          </p:nvPr>
        </p:nvSpPr>
        <p:spPr/>
        <p:txBody>
          <a:bodyPr/>
          <a:lstStyle/>
          <a:p>
            <a:fld id="{2FB4B0E9-18D4-4F64-B4E8-CEE58A72CB9D}" type="slidenum">
              <a:rPr lang="nl-NL" smtClean="0"/>
              <a:t>1</a:t>
            </a:fld>
            <a:endParaRPr lang="nl-NL"/>
          </a:p>
        </p:txBody>
      </p:sp>
    </p:spTree>
    <p:extLst>
      <p:ext uri="{BB962C8B-B14F-4D97-AF65-F5344CB8AC3E}">
        <p14:creationId xmlns:p14="http://schemas.microsoft.com/office/powerpoint/2010/main" val="2711487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 B</a:t>
            </a:r>
          </a:p>
        </p:txBody>
      </p:sp>
      <p:sp>
        <p:nvSpPr>
          <p:cNvPr id="4" name="Tijdelijke aanduiding voor dianummer 3"/>
          <p:cNvSpPr>
            <a:spLocks noGrp="1"/>
          </p:cNvSpPr>
          <p:nvPr>
            <p:ph type="sldNum" sz="quarter" idx="10"/>
          </p:nvPr>
        </p:nvSpPr>
        <p:spPr/>
        <p:txBody>
          <a:bodyPr/>
          <a:lstStyle/>
          <a:p>
            <a:fld id="{2FB4B0E9-18D4-4F64-B4E8-CEE58A72CB9D}" type="slidenum">
              <a:rPr lang="nl-NL" smtClean="0"/>
              <a:t>10</a:t>
            </a:fld>
            <a:endParaRPr lang="nl-NL"/>
          </a:p>
        </p:txBody>
      </p:sp>
    </p:spTree>
    <p:extLst>
      <p:ext uri="{BB962C8B-B14F-4D97-AF65-F5344CB8AC3E}">
        <p14:creationId xmlns:p14="http://schemas.microsoft.com/office/powerpoint/2010/main" val="3243397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 B</a:t>
            </a:r>
          </a:p>
        </p:txBody>
      </p:sp>
      <p:sp>
        <p:nvSpPr>
          <p:cNvPr id="4" name="Tijdelijke aanduiding voor dianummer 3"/>
          <p:cNvSpPr>
            <a:spLocks noGrp="1"/>
          </p:cNvSpPr>
          <p:nvPr>
            <p:ph type="sldNum" sz="quarter" idx="10"/>
          </p:nvPr>
        </p:nvSpPr>
        <p:spPr/>
        <p:txBody>
          <a:bodyPr/>
          <a:lstStyle/>
          <a:p>
            <a:fld id="{2FB4B0E9-18D4-4F64-B4E8-CEE58A72CB9D}" type="slidenum">
              <a:rPr lang="nl-NL" smtClean="0"/>
              <a:t>11</a:t>
            </a:fld>
            <a:endParaRPr lang="nl-NL"/>
          </a:p>
        </p:txBody>
      </p:sp>
    </p:spTree>
    <p:extLst>
      <p:ext uri="{BB962C8B-B14F-4D97-AF65-F5344CB8AC3E}">
        <p14:creationId xmlns:p14="http://schemas.microsoft.com/office/powerpoint/2010/main" val="680702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FB4B0E9-18D4-4F64-B4E8-CEE58A72CB9D}" type="slidenum">
              <a:rPr lang="nl-NL" smtClean="0"/>
              <a:t>12</a:t>
            </a:fld>
            <a:endParaRPr lang="nl-NL"/>
          </a:p>
        </p:txBody>
      </p:sp>
    </p:spTree>
    <p:extLst>
      <p:ext uri="{BB962C8B-B14F-4D97-AF65-F5344CB8AC3E}">
        <p14:creationId xmlns:p14="http://schemas.microsoft.com/office/powerpoint/2010/main" val="4064402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a:t>
            </a:r>
            <a:r>
              <a:rPr lang="nl-NL" baseline="0" dirty="0"/>
              <a:t> C</a:t>
            </a:r>
            <a:endParaRPr lang="nl-NL" dirty="0"/>
          </a:p>
        </p:txBody>
      </p:sp>
      <p:sp>
        <p:nvSpPr>
          <p:cNvPr id="4" name="Tijdelijke aanduiding voor dianummer 3"/>
          <p:cNvSpPr>
            <a:spLocks noGrp="1"/>
          </p:cNvSpPr>
          <p:nvPr>
            <p:ph type="sldNum" sz="quarter" idx="10"/>
          </p:nvPr>
        </p:nvSpPr>
        <p:spPr/>
        <p:txBody>
          <a:bodyPr/>
          <a:lstStyle/>
          <a:p>
            <a:fld id="{2FB4B0E9-18D4-4F64-B4E8-CEE58A72CB9D}" type="slidenum">
              <a:rPr lang="nl-NL" smtClean="0"/>
              <a:t>13</a:t>
            </a:fld>
            <a:endParaRPr lang="nl-NL"/>
          </a:p>
        </p:txBody>
      </p:sp>
    </p:spTree>
    <p:extLst>
      <p:ext uri="{BB962C8B-B14F-4D97-AF65-F5344CB8AC3E}">
        <p14:creationId xmlns:p14="http://schemas.microsoft.com/office/powerpoint/2010/main" val="3070116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 B</a:t>
            </a:r>
          </a:p>
        </p:txBody>
      </p:sp>
      <p:sp>
        <p:nvSpPr>
          <p:cNvPr id="4" name="Tijdelijke aanduiding voor dianummer 3"/>
          <p:cNvSpPr>
            <a:spLocks noGrp="1"/>
          </p:cNvSpPr>
          <p:nvPr>
            <p:ph type="sldNum" sz="quarter" idx="10"/>
          </p:nvPr>
        </p:nvSpPr>
        <p:spPr/>
        <p:txBody>
          <a:bodyPr/>
          <a:lstStyle/>
          <a:p>
            <a:fld id="{2FB4B0E9-18D4-4F64-B4E8-CEE58A72CB9D}" type="slidenum">
              <a:rPr lang="nl-NL" smtClean="0"/>
              <a:t>14</a:t>
            </a:fld>
            <a:endParaRPr lang="nl-NL"/>
          </a:p>
        </p:txBody>
      </p:sp>
    </p:spTree>
    <p:extLst>
      <p:ext uri="{BB962C8B-B14F-4D97-AF65-F5344CB8AC3E}">
        <p14:creationId xmlns:p14="http://schemas.microsoft.com/office/powerpoint/2010/main" val="57217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a:t>
            </a:r>
            <a:r>
              <a:rPr lang="nl-NL" baseline="0" dirty="0"/>
              <a:t> A</a:t>
            </a:r>
            <a:endParaRPr lang="nl-NL" dirty="0"/>
          </a:p>
        </p:txBody>
      </p:sp>
      <p:sp>
        <p:nvSpPr>
          <p:cNvPr id="4" name="Tijdelijke aanduiding voor dianummer 3"/>
          <p:cNvSpPr>
            <a:spLocks noGrp="1"/>
          </p:cNvSpPr>
          <p:nvPr>
            <p:ph type="sldNum" sz="quarter" idx="10"/>
          </p:nvPr>
        </p:nvSpPr>
        <p:spPr/>
        <p:txBody>
          <a:bodyPr/>
          <a:lstStyle/>
          <a:p>
            <a:fld id="{2FB4B0E9-18D4-4F64-B4E8-CEE58A72CB9D}" type="slidenum">
              <a:rPr lang="nl-NL" smtClean="0"/>
              <a:t>15</a:t>
            </a:fld>
            <a:endParaRPr lang="nl-NL"/>
          </a:p>
        </p:txBody>
      </p:sp>
    </p:spTree>
    <p:extLst>
      <p:ext uri="{BB962C8B-B14F-4D97-AF65-F5344CB8AC3E}">
        <p14:creationId xmlns:p14="http://schemas.microsoft.com/office/powerpoint/2010/main" val="4222386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 A</a:t>
            </a:r>
          </a:p>
        </p:txBody>
      </p:sp>
      <p:sp>
        <p:nvSpPr>
          <p:cNvPr id="4" name="Tijdelijke aanduiding voor dianummer 3"/>
          <p:cNvSpPr>
            <a:spLocks noGrp="1"/>
          </p:cNvSpPr>
          <p:nvPr>
            <p:ph type="sldNum" sz="quarter" idx="10"/>
          </p:nvPr>
        </p:nvSpPr>
        <p:spPr/>
        <p:txBody>
          <a:bodyPr/>
          <a:lstStyle/>
          <a:p>
            <a:fld id="{2FB4B0E9-18D4-4F64-B4E8-CEE58A72CB9D}" type="slidenum">
              <a:rPr lang="nl-NL" smtClean="0"/>
              <a:t>16</a:t>
            </a:fld>
            <a:endParaRPr lang="nl-NL"/>
          </a:p>
        </p:txBody>
      </p:sp>
    </p:spTree>
    <p:extLst>
      <p:ext uri="{BB962C8B-B14F-4D97-AF65-F5344CB8AC3E}">
        <p14:creationId xmlns:p14="http://schemas.microsoft.com/office/powerpoint/2010/main" val="887012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FB4B0E9-18D4-4F64-B4E8-CEE58A72CB9D}" type="slidenum">
              <a:rPr lang="nl-NL" smtClean="0"/>
              <a:t>17</a:t>
            </a:fld>
            <a:endParaRPr lang="nl-NL"/>
          </a:p>
        </p:txBody>
      </p:sp>
    </p:spTree>
    <p:extLst>
      <p:ext uri="{BB962C8B-B14F-4D97-AF65-F5344CB8AC3E}">
        <p14:creationId xmlns:p14="http://schemas.microsoft.com/office/powerpoint/2010/main" val="2176507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FB4B0E9-18D4-4F64-B4E8-CEE58A72CB9D}" type="slidenum">
              <a:rPr lang="nl-NL" smtClean="0"/>
              <a:t>2</a:t>
            </a:fld>
            <a:endParaRPr lang="nl-NL"/>
          </a:p>
        </p:txBody>
      </p:sp>
    </p:spTree>
    <p:extLst>
      <p:ext uri="{BB962C8B-B14F-4D97-AF65-F5344CB8AC3E}">
        <p14:creationId xmlns:p14="http://schemas.microsoft.com/office/powerpoint/2010/main" val="1570162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De</a:t>
            </a:r>
            <a:r>
              <a:rPr lang="nl-NL" b="1" baseline="0" dirty="0"/>
              <a:t> Schoonheid van het damspel</a:t>
            </a:r>
          </a:p>
          <a:p>
            <a:endParaRPr lang="nl-NL" baseline="0" dirty="0"/>
          </a:p>
          <a:p>
            <a:pPr marL="171450" indent="-171450">
              <a:buFontTx/>
              <a:buChar char="-"/>
            </a:pPr>
            <a:r>
              <a:rPr lang="nl-NL" baseline="0" dirty="0"/>
              <a:t>Iedereen kan leren dammen (uitleg over het damspel, interactieve vragen stellen met de senioren over hun eigen damervaring)</a:t>
            </a:r>
          </a:p>
          <a:p>
            <a:pPr marL="628650" lvl="1" indent="-171450">
              <a:buFontTx/>
              <a:buChar char="-"/>
            </a:pPr>
            <a:r>
              <a:rPr lang="nl-NL" baseline="0" dirty="0"/>
              <a:t>Korte uitleg en omschrijving over het damspel</a:t>
            </a:r>
          </a:p>
          <a:p>
            <a:pPr marL="628650" lvl="1" indent="-171450">
              <a:buFontTx/>
              <a:buChar char="-"/>
            </a:pPr>
            <a:r>
              <a:rPr lang="nl-NL" baseline="0" dirty="0"/>
              <a:t>Voorbeeld van een fraaie </a:t>
            </a:r>
            <a:r>
              <a:rPr lang="nl-NL" baseline="0" dirty="0" err="1"/>
              <a:t>slagzet</a:t>
            </a:r>
            <a:r>
              <a:rPr lang="nl-NL" baseline="0" dirty="0"/>
              <a:t> (gebruik internet of bereidt het voor op een demonstratiebord)</a:t>
            </a:r>
          </a:p>
          <a:p>
            <a:pPr marL="171450" lvl="0" indent="-171450">
              <a:buFontTx/>
              <a:buChar char="-"/>
            </a:pPr>
            <a:r>
              <a:rPr lang="nl-NL" baseline="0" dirty="0"/>
              <a:t>Huisregel of niet?</a:t>
            </a:r>
          </a:p>
          <a:p>
            <a:pPr marL="628650" lvl="1" indent="-171450">
              <a:buFontTx/>
              <a:buChar char="-"/>
            </a:pPr>
            <a:r>
              <a:rPr lang="nl-NL" baseline="0" dirty="0"/>
              <a:t>Neem de spelregels door en stel de ouderen vragen over de regels, denk bijvoorbeeld aan: </a:t>
            </a:r>
          </a:p>
          <a:p>
            <a:pPr marL="1085850" lvl="2" indent="-171450">
              <a:buFontTx/>
              <a:buChar char="-"/>
            </a:pPr>
            <a:r>
              <a:rPr lang="nl-NL" baseline="0" dirty="0"/>
              <a:t>Als de tegenstander vergeet te slaan, mag u een schijf wegpakken: waar of niet waar.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nl-NL" baseline="0" dirty="0"/>
              <a:t>Een schijf mag voor- en achteruit slaan: waar of niet waar.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nl-NL" baseline="0" dirty="0"/>
              <a:t>Achteruit zetten mag: waar of niet waar.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nl-NL" baseline="0" dirty="0"/>
              <a:t>Damslag gaat voor: waar of niet waar. </a:t>
            </a:r>
          </a:p>
          <a:p>
            <a:pPr marL="914400" lvl="2" indent="0">
              <a:buFontTx/>
              <a:buNone/>
            </a:pPr>
            <a:r>
              <a:rPr lang="nl-NL" baseline="0" dirty="0"/>
              <a:t>Etc.</a:t>
            </a:r>
          </a:p>
          <a:p>
            <a:pPr marL="1085850" lvl="2" indent="-171450">
              <a:buFontTx/>
              <a:buChar char="-"/>
            </a:pPr>
            <a:endParaRPr lang="nl-NL" baseline="0" dirty="0"/>
          </a:p>
        </p:txBody>
      </p:sp>
      <p:sp>
        <p:nvSpPr>
          <p:cNvPr id="4" name="Tijdelijke aanduiding voor dianummer 3"/>
          <p:cNvSpPr>
            <a:spLocks noGrp="1"/>
          </p:cNvSpPr>
          <p:nvPr>
            <p:ph type="sldNum" sz="quarter" idx="10"/>
          </p:nvPr>
        </p:nvSpPr>
        <p:spPr/>
        <p:txBody>
          <a:bodyPr/>
          <a:lstStyle/>
          <a:p>
            <a:fld id="{2FB4B0E9-18D4-4F64-B4E8-CEE58A72CB9D}" type="slidenum">
              <a:rPr lang="nl-NL" smtClean="0"/>
              <a:t>3</a:t>
            </a:fld>
            <a:endParaRPr lang="nl-NL"/>
          </a:p>
        </p:txBody>
      </p:sp>
    </p:spTree>
    <p:extLst>
      <p:ext uri="{BB962C8B-B14F-4D97-AF65-F5344CB8AC3E}">
        <p14:creationId xmlns:p14="http://schemas.microsoft.com/office/powerpoint/2010/main" val="1562574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Dammen is gezonde voeding voor hersenen</a:t>
            </a:r>
          </a:p>
          <a:p>
            <a:pPr marL="171450" indent="-171450">
              <a:buFontTx/>
              <a:buChar char="-"/>
            </a:pPr>
            <a:r>
              <a:rPr lang="nl-NL" baseline="0" dirty="0"/>
              <a:t>Vertel iets over de gezonde voordelen wat positief is voor de hersenen.</a:t>
            </a:r>
          </a:p>
          <a:p>
            <a:pPr marL="628650" lvl="1" indent="-171450">
              <a:buFontTx/>
              <a:buChar char="-"/>
            </a:pPr>
            <a:r>
              <a:rPr lang="nl-NL" baseline="0" dirty="0"/>
              <a:t>Gymnastiek voor hersenen: houdt geheugen scherp op de lange termijn. </a:t>
            </a:r>
          </a:p>
          <a:p>
            <a:pPr marL="628650" lvl="1" indent="-171450">
              <a:buFontTx/>
              <a:buChar char="-"/>
            </a:pPr>
            <a:r>
              <a:rPr lang="nl-NL" baseline="0" dirty="0"/>
              <a:t>Ontwikkel nieuwe mentale strategieën en denk creatief na om de hersenen in conditie te houden.</a:t>
            </a:r>
          </a:p>
          <a:p>
            <a:pPr marL="628650" lvl="1" indent="-171450">
              <a:buFontTx/>
              <a:buChar char="-"/>
            </a:pPr>
            <a:r>
              <a:rPr lang="nl-NL" baseline="0" dirty="0"/>
              <a:t>Wetenschappelijk is bewezen dat het trainen van de hersenen (door middel van denksport/spellen o.a. dammen) ouderdomsziektes, zoals Alzheimer, tegengaat. Maar het wordt ook wel als middel gebruikt om dementie te behandelen. </a:t>
            </a:r>
          </a:p>
          <a:p>
            <a:pPr marL="628650" lvl="1" indent="-171450">
              <a:buFontTx/>
              <a:buChar char="-"/>
            </a:pPr>
            <a:r>
              <a:rPr lang="nl-NL" baseline="0" dirty="0"/>
              <a:t>Dammen is laagdrempelig. Iedereen kan het namelijk leren. Het is een gezellige bezigheid en er is weinig materiaal voor nodig om het te spelen. Het zorgt voor een sociale verbinding tussen ouderen en biedt onderling recreatieve interactie. </a:t>
            </a:r>
          </a:p>
          <a:p>
            <a:pPr marL="628650" lvl="1" indent="-171450">
              <a:buFontTx/>
              <a:buChar char="-"/>
            </a:pPr>
            <a:r>
              <a:rPr lang="nl-NL" baseline="0" dirty="0"/>
              <a:t>Door dammen wordt het empathisch vermogen ook ontwikkeld. Het is een belangrijk element van emotionele intelligentie. Als men zich kunt inleven in de anderen, dan begrijpt u hun emoties beter en is het mogelijk om effectiever te communiceren. Er wordt naar elkaar geluisterd. </a:t>
            </a:r>
          </a:p>
          <a:p>
            <a:pPr marL="628650" lvl="1" indent="-171450">
              <a:buFontTx/>
              <a:buChar char="-"/>
            </a:pPr>
            <a:r>
              <a:rPr lang="nl-NL" baseline="0" dirty="0"/>
              <a:t>Dammen geeft minder stress. Door een partijtje te spelen wordt de focus gelegd op het damspel; niet op andere (vervelende) zaken. Dit geeft (even) geestelijk rust. </a:t>
            </a:r>
          </a:p>
          <a:p>
            <a:pPr marL="628650" lvl="1" indent="-171450">
              <a:buFontTx/>
              <a:buChar char="-"/>
            </a:pPr>
            <a:endParaRPr lang="nl-NL" dirty="0"/>
          </a:p>
        </p:txBody>
      </p:sp>
      <p:sp>
        <p:nvSpPr>
          <p:cNvPr id="4" name="Tijdelijke aanduiding voor dianummer 3"/>
          <p:cNvSpPr>
            <a:spLocks noGrp="1"/>
          </p:cNvSpPr>
          <p:nvPr>
            <p:ph type="sldNum" sz="quarter" idx="10"/>
          </p:nvPr>
        </p:nvSpPr>
        <p:spPr/>
        <p:txBody>
          <a:bodyPr/>
          <a:lstStyle/>
          <a:p>
            <a:fld id="{2FB4B0E9-18D4-4F64-B4E8-CEE58A72CB9D}" type="slidenum">
              <a:rPr lang="nl-NL" smtClean="0"/>
              <a:t>4</a:t>
            </a:fld>
            <a:endParaRPr lang="nl-NL"/>
          </a:p>
        </p:txBody>
      </p:sp>
    </p:spTree>
    <p:extLst>
      <p:ext uri="{BB962C8B-B14F-4D97-AF65-F5344CB8AC3E}">
        <p14:creationId xmlns:p14="http://schemas.microsoft.com/office/powerpoint/2010/main" val="2082199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Quiz: Train uw hersenen</a:t>
            </a:r>
          </a:p>
          <a:p>
            <a:r>
              <a:rPr lang="nl-NL" dirty="0"/>
              <a:t>Ga</a:t>
            </a:r>
            <a:r>
              <a:rPr lang="nl-NL" baseline="0" dirty="0"/>
              <a:t> de quiz aan met de deelnemers. Laat ze alleen of in groepjes deze quiz doen.</a:t>
            </a:r>
          </a:p>
          <a:p>
            <a:r>
              <a:rPr lang="nl-NL" baseline="0" dirty="0"/>
              <a:t>Zorg voor leuke prijsjes voor de winnaar(s).</a:t>
            </a:r>
            <a:endParaRPr lang="nl-NL" dirty="0"/>
          </a:p>
        </p:txBody>
      </p:sp>
      <p:sp>
        <p:nvSpPr>
          <p:cNvPr id="4" name="Tijdelijke aanduiding voor dianummer 3"/>
          <p:cNvSpPr>
            <a:spLocks noGrp="1"/>
          </p:cNvSpPr>
          <p:nvPr>
            <p:ph type="sldNum" sz="quarter" idx="10"/>
          </p:nvPr>
        </p:nvSpPr>
        <p:spPr/>
        <p:txBody>
          <a:bodyPr/>
          <a:lstStyle/>
          <a:p>
            <a:fld id="{2FB4B0E9-18D4-4F64-B4E8-CEE58A72CB9D}" type="slidenum">
              <a:rPr lang="nl-NL" smtClean="0"/>
              <a:t>5</a:t>
            </a:fld>
            <a:endParaRPr lang="nl-NL"/>
          </a:p>
        </p:txBody>
      </p:sp>
    </p:spTree>
    <p:extLst>
      <p:ext uri="{BB962C8B-B14F-4D97-AF65-F5344CB8AC3E}">
        <p14:creationId xmlns:p14="http://schemas.microsoft.com/office/powerpoint/2010/main" val="308698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Klik op de diagram om naar de animatie</a:t>
            </a:r>
            <a:r>
              <a:rPr lang="nl-NL" baseline="0" dirty="0"/>
              <a:t> te gaan op het internet!</a:t>
            </a:r>
          </a:p>
          <a:p>
            <a:r>
              <a:rPr lang="nl-NL" baseline="0" dirty="0"/>
              <a:t>Vertel nog extra duidelijk dat wit met de dam maar liefst </a:t>
            </a:r>
            <a:r>
              <a:rPr lang="nl-NL" b="1" baseline="0" dirty="0"/>
              <a:t>acht schijven </a:t>
            </a:r>
            <a:r>
              <a:rPr lang="nl-NL" baseline="0" dirty="0"/>
              <a:t>slaat.</a:t>
            </a:r>
          </a:p>
          <a:p>
            <a:r>
              <a:rPr lang="nl-NL" baseline="0" dirty="0"/>
              <a:t>Dit komt namelijk terug in vraag 4 van de quiz ‘Goed geheugen’.</a:t>
            </a:r>
            <a:endParaRPr lang="nl-NL" dirty="0"/>
          </a:p>
        </p:txBody>
      </p:sp>
      <p:sp>
        <p:nvSpPr>
          <p:cNvPr id="4" name="Tijdelijke aanduiding voor dianummer 3"/>
          <p:cNvSpPr>
            <a:spLocks noGrp="1"/>
          </p:cNvSpPr>
          <p:nvPr>
            <p:ph type="sldNum" sz="quarter" idx="10"/>
          </p:nvPr>
        </p:nvSpPr>
        <p:spPr/>
        <p:txBody>
          <a:bodyPr/>
          <a:lstStyle/>
          <a:p>
            <a:fld id="{2FB4B0E9-18D4-4F64-B4E8-CEE58A72CB9D}" type="slidenum">
              <a:rPr lang="nl-NL" smtClean="0"/>
              <a:t>6</a:t>
            </a:fld>
            <a:endParaRPr lang="nl-NL"/>
          </a:p>
        </p:txBody>
      </p:sp>
    </p:spTree>
    <p:extLst>
      <p:ext uri="{BB962C8B-B14F-4D97-AF65-F5344CB8AC3E}">
        <p14:creationId xmlns:p14="http://schemas.microsoft.com/office/powerpoint/2010/main" val="2998786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Wit wint</a:t>
            </a:r>
            <a:r>
              <a:rPr lang="nl-NL" baseline="0" dirty="0"/>
              <a:t> oppositie.</a:t>
            </a:r>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2FB4B0E9-18D4-4F64-B4E8-CEE58A72CB9D}" type="slidenum">
              <a:rPr lang="nl-NL" smtClean="0"/>
              <a:t>7</a:t>
            </a:fld>
            <a:endParaRPr lang="nl-NL"/>
          </a:p>
        </p:txBody>
      </p:sp>
    </p:spTree>
    <p:extLst>
      <p:ext uri="{BB962C8B-B14F-4D97-AF65-F5344CB8AC3E}">
        <p14:creationId xmlns:p14="http://schemas.microsoft.com/office/powerpoint/2010/main" val="2741017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 C</a:t>
            </a:r>
          </a:p>
        </p:txBody>
      </p:sp>
      <p:sp>
        <p:nvSpPr>
          <p:cNvPr id="4" name="Tijdelijke aanduiding voor dianummer 3"/>
          <p:cNvSpPr>
            <a:spLocks noGrp="1"/>
          </p:cNvSpPr>
          <p:nvPr>
            <p:ph type="sldNum" sz="quarter" idx="10"/>
          </p:nvPr>
        </p:nvSpPr>
        <p:spPr/>
        <p:txBody>
          <a:bodyPr/>
          <a:lstStyle/>
          <a:p>
            <a:fld id="{2FB4B0E9-18D4-4F64-B4E8-CEE58A72CB9D}" type="slidenum">
              <a:rPr lang="nl-NL" smtClean="0"/>
              <a:t>8</a:t>
            </a:fld>
            <a:endParaRPr lang="nl-NL"/>
          </a:p>
        </p:txBody>
      </p:sp>
    </p:spTree>
    <p:extLst>
      <p:ext uri="{BB962C8B-B14F-4D97-AF65-F5344CB8AC3E}">
        <p14:creationId xmlns:p14="http://schemas.microsoft.com/office/powerpoint/2010/main" val="3724812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 A</a:t>
            </a:r>
          </a:p>
        </p:txBody>
      </p:sp>
      <p:sp>
        <p:nvSpPr>
          <p:cNvPr id="4" name="Tijdelijke aanduiding voor dianummer 3"/>
          <p:cNvSpPr>
            <a:spLocks noGrp="1"/>
          </p:cNvSpPr>
          <p:nvPr>
            <p:ph type="sldNum" sz="quarter" idx="10"/>
          </p:nvPr>
        </p:nvSpPr>
        <p:spPr/>
        <p:txBody>
          <a:bodyPr/>
          <a:lstStyle/>
          <a:p>
            <a:fld id="{2FB4B0E9-18D4-4F64-B4E8-CEE58A72CB9D}" type="slidenum">
              <a:rPr lang="nl-NL" smtClean="0"/>
              <a:t>9</a:t>
            </a:fld>
            <a:endParaRPr lang="nl-NL"/>
          </a:p>
        </p:txBody>
      </p:sp>
    </p:spTree>
    <p:extLst>
      <p:ext uri="{BB962C8B-B14F-4D97-AF65-F5344CB8AC3E}">
        <p14:creationId xmlns:p14="http://schemas.microsoft.com/office/powerpoint/2010/main" val="951955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nl-NL"/>
              <a:t>Klik om de stijl te bewerken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91A35A99-C6DD-47A1-9B20-D6DBE02F8445}" type="datetimeFigureOut">
              <a:rPr lang="en-GB" smtClean="0"/>
              <a:t>25/09/2017</a:t>
            </a:fld>
            <a:endParaRPr lang="en-GB"/>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GB"/>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77497736-172C-4FA3-8EEF-07094A1FF430}" type="slidenum">
              <a:rPr lang="en-GB" smtClean="0"/>
              <a:t>‹nr.›</a:t>
            </a:fld>
            <a:endParaRPr lang="en-GB"/>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91A35A99-C6DD-47A1-9B20-D6DBE02F8445}" type="datetimeFigureOut">
              <a:rPr lang="en-GB" smtClean="0"/>
              <a:t>25/09/2017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497736-172C-4FA3-8EEF-07094A1FF430}" type="slidenum">
              <a:rPr lang="en-GB" smtClean="0"/>
              <a:t>‹nr.›</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nl-NL"/>
              <a:t>Klik om de stijl te bewerken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91A35A99-C6DD-47A1-9B20-D6DBE02F8445}" type="datetimeFigureOut">
              <a:rPr lang="en-GB" smtClean="0"/>
              <a:t>25/09/2017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497736-172C-4FA3-8EEF-07094A1FF430}" type="slidenum">
              <a:rPr lang="en-GB" smtClean="0"/>
              <a:t>‹nr.›</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1A35A99-C6DD-47A1-9B20-D6DBE02F8445}" type="datetimeFigureOut">
              <a:rPr lang="en-GB" smtClean="0"/>
              <a:t>25/09/2017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497736-172C-4FA3-8EEF-07094A1FF430}" type="slidenum">
              <a:rPr lang="en-GB" smtClean="0"/>
              <a:t>‹nr.›</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nl-NL"/>
              <a:t>Klik om de stijl te bewerken</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91A35A99-C6DD-47A1-9B20-D6DBE02F8445}" type="datetimeFigureOut">
              <a:rPr lang="en-GB" smtClean="0"/>
              <a:t>25/09/2017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497736-172C-4FA3-8EEF-07094A1FF430}" type="slidenum">
              <a:rPr lang="en-GB" smtClean="0"/>
              <a:t>‹nr.›</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5" name="Date Placeholder 4"/>
          <p:cNvSpPr>
            <a:spLocks noGrp="1"/>
          </p:cNvSpPr>
          <p:nvPr>
            <p:ph type="dt" sz="half" idx="10"/>
          </p:nvPr>
        </p:nvSpPr>
        <p:spPr/>
        <p:txBody>
          <a:bodyPr/>
          <a:lstStyle/>
          <a:p>
            <a:fld id="{91A35A99-C6DD-47A1-9B20-D6DBE02F8445}" type="datetimeFigureOut">
              <a:rPr lang="en-GB" smtClean="0"/>
              <a:t>25/09/2017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497736-172C-4FA3-8EEF-07094A1FF430}" type="slidenum">
              <a:rPr lang="en-GB" smtClean="0"/>
              <a:t>‹nr.›</a:t>
            </a:fld>
            <a:endParaRPr lang="en-GB"/>
          </a:p>
        </p:txBody>
      </p:sp>
      <p:sp>
        <p:nvSpPr>
          <p:cNvPr id="9" name="Content Placeholder 8"/>
          <p:cNvSpPr>
            <a:spLocks noGrp="1"/>
          </p:cNvSpPr>
          <p:nvPr>
            <p:ph sz="quarter" idx="13"/>
          </p:nvPr>
        </p:nvSpPr>
        <p:spPr>
          <a:xfrm>
            <a:off x="1042416" y="2313432"/>
            <a:ext cx="3419856" cy="349300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91A35A99-C6DD-47A1-9B20-D6DBE02F8445}" type="datetimeFigureOut">
              <a:rPr lang="en-GB" smtClean="0"/>
              <a:t>25/09/2017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7497736-172C-4FA3-8EEF-07094A1FF430}" type="slidenum">
              <a:rPr lang="en-GB" smtClean="0"/>
              <a:t>‹nr.›</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Date Placeholder 2"/>
          <p:cNvSpPr>
            <a:spLocks noGrp="1"/>
          </p:cNvSpPr>
          <p:nvPr>
            <p:ph type="dt" sz="half" idx="10"/>
          </p:nvPr>
        </p:nvSpPr>
        <p:spPr/>
        <p:txBody>
          <a:bodyPr/>
          <a:lstStyle/>
          <a:p>
            <a:fld id="{91A35A99-C6DD-47A1-9B20-D6DBE02F8445}" type="datetimeFigureOut">
              <a:rPr lang="en-GB" smtClean="0"/>
              <a:t>25/09/2017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7497736-172C-4FA3-8EEF-07094A1FF430}" type="slidenum">
              <a:rPr lang="en-GB" smtClean="0"/>
              <a:t>‹nr.›</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35A99-C6DD-47A1-9B20-D6DBE02F8445}" type="datetimeFigureOut">
              <a:rPr lang="en-GB" smtClean="0"/>
              <a:t>25/09/2017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7497736-172C-4FA3-8EEF-07094A1FF430}" type="slidenum">
              <a:rPr lang="en-GB" smtClean="0"/>
              <a:t>‹nr.›</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1A35A99-C6DD-47A1-9B20-D6DBE02F8445}" type="datetimeFigureOut">
              <a:rPr lang="en-GB" smtClean="0"/>
              <a:t>25/09/2017</a:t>
            </a:fld>
            <a:endParaRPr lang="en-GB"/>
          </a:p>
        </p:txBody>
      </p:sp>
      <p:sp>
        <p:nvSpPr>
          <p:cNvPr id="7" name="Slide Number Placeholder 6"/>
          <p:cNvSpPr>
            <a:spLocks noGrp="1"/>
          </p:cNvSpPr>
          <p:nvPr>
            <p:ph type="sldNum" sz="quarter" idx="12"/>
          </p:nvPr>
        </p:nvSpPr>
        <p:spPr/>
        <p:txBody>
          <a:bodyPr/>
          <a:lstStyle/>
          <a:p>
            <a:fld id="{77497736-172C-4FA3-8EEF-07094A1FF430}" type="slidenum">
              <a:rPr lang="en-GB" smtClean="0"/>
              <a:t>‹nr.›</a:t>
            </a:fld>
            <a:endParaRPr lang="en-GB"/>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GB"/>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nl-NL"/>
              <a:t>Klik om de stijl te bewerken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nl-NL"/>
              <a:t>Klik om de stijl te bewerken</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91A35A99-C6DD-47A1-9B20-D6DBE02F8445}" type="datetimeFigureOut">
              <a:rPr lang="en-GB" smtClean="0"/>
              <a:t>25/09/2017</a:t>
            </a:fld>
            <a:endParaRPr lang="en-GB"/>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GB"/>
          </a:p>
        </p:txBody>
      </p:sp>
      <p:sp>
        <p:nvSpPr>
          <p:cNvPr id="7" name="Slide Number Placeholder 6"/>
          <p:cNvSpPr>
            <a:spLocks noGrp="1"/>
          </p:cNvSpPr>
          <p:nvPr>
            <p:ph type="sldNum" sz="quarter" idx="12"/>
          </p:nvPr>
        </p:nvSpPr>
        <p:spPr/>
        <p:txBody>
          <a:bodyPr/>
          <a:lstStyle/>
          <a:p>
            <a:fld id="{77497736-172C-4FA3-8EEF-07094A1FF430}" type="slidenum">
              <a:rPr lang="en-GB" smtClean="0"/>
              <a:t>‹nr.›</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nl-NL"/>
              <a:t>Klik om de stijl te bewerken</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91A35A99-C6DD-47A1-9B20-D6DBE02F8445}" type="datetimeFigureOut">
              <a:rPr lang="en-GB" smtClean="0"/>
              <a:t>25/09/2017</a:t>
            </a:fld>
            <a:endParaRPr lang="en-GB"/>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GB"/>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77497736-172C-4FA3-8EEF-07094A1FF430}" type="slidenum">
              <a:rPr lang="en-GB" smtClean="0"/>
              <a:t>‹nr.›</a:t>
            </a:fld>
            <a:endParaRPr lang="en-GB"/>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0.emf"/><Relationship Id="rId4"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2.emf"/><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6.emf"/><Relationship Id="rId4" Type="http://schemas.openxmlformats.org/officeDocument/2006/relationships/oleObject" Target="../embeddings/oleObject7.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17.emf"/><Relationship Id="rId4" Type="http://schemas.openxmlformats.org/officeDocument/2006/relationships/oleObject" Target="../embeddings/oleObject8.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18.emf"/><Relationship Id="rId4" Type="http://schemas.openxmlformats.org/officeDocument/2006/relationships/oleObject" Target="../embeddings/oleObject9.bin"/></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toernooibase.kndb.nl/posities/opvraag/applet.php?taal=&amp;idapplet=153666&amp;telori=10&amp;sel=1&amp;pag=1&amp;jaar2=&amp;idee=866"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hyperlink" Target="http://www.ericsdamsite.com/Goedemoed.htm"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8.e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9.emf"/><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644008" y="188640"/>
            <a:ext cx="3528392" cy="1944216"/>
          </a:xfrm>
        </p:spPr>
        <p:txBody>
          <a:bodyPr>
            <a:noAutofit/>
          </a:bodyPr>
          <a:lstStyle/>
          <a:p>
            <a:pPr algn="ctr"/>
            <a:r>
              <a:rPr lang="nl-NL" sz="4000" dirty="0">
                <a:solidFill>
                  <a:srgbClr val="FFC000"/>
                </a:solidFill>
              </a:rPr>
              <a:t/>
            </a:r>
            <a:br>
              <a:rPr lang="nl-NL" sz="4000" dirty="0">
                <a:solidFill>
                  <a:srgbClr val="FFC000"/>
                </a:solidFill>
              </a:rPr>
            </a:br>
            <a:r>
              <a:rPr lang="nl-NL" sz="4000" dirty="0">
                <a:solidFill>
                  <a:srgbClr val="FFC000"/>
                </a:solidFill>
              </a:rPr>
              <a:t/>
            </a:r>
            <a:br>
              <a:rPr lang="nl-NL" sz="4000" dirty="0">
                <a:solidFill>
                  <a:srgbClr val="FFC000"/>
                </a:solidFill>
              </a:rPr>
            </a:br>
            <a:r>
              <a:rPr lang="nl-NL" dirty="0">
                <a:solidFill>
                  <a:srgbClr val="FFC000"/>
                </a:solidFill>
              </a:rPr>
              <a:t/>
            </a:r>
            <a:br>
              <a:rPr lang="nl-NL" dirty="0">
                <a:solidFill>
                  <a:srgbClr val="FFC000"/>
                </a:solidFill>
              </a:rPr>
            </a:br>
            <a:r>
              <a:rPr lang="nl-NL" b="1" dirty="0">
                <a:solidFill>
                  <a:srgbClr val="FFC000"/>
                </a:solidFill>
              </a:rPr>
              <a:t>Dammen houdt het brein fit</a:t>
            </a:r>
            <a:endParaRPr lang="en-GB" b="1" dirty="0">
              <a:solidFill>
                <a:srgbClr val="FFC000"/>
              </a:solidFill>
            </a:endParaRPr>
          </a:p>
        </p:txBody>
      </p:sp>
      <p:sp>
        <p:nvSpPr>
          <p:cNvPr id="4" name="Tekstvak 3"/>
          <p:cNvSpPr txBox="1"/>
          <p:nvPr/>
        </p:nvSpPr>
        <p:spPr>
          <a:xfrm>
            <a:off x="822909" y="3933056"/>
            <a:ext cx="3168352" cy="830997"/>
          </a:xfrm>
          <a:prstGeom prst="rect">
            <a:avLst/>
          </a:prstGeom>
          <a:noFill/>
        </p:spPr>
        <p:txBody>
          <a:bodyPr wrap="square" rtlCol="0">
            <a:spAutoFit/>
          </a:bodyPr>
          <a:lstStyle/>
          <a:p>
            <a:pPr algn="ctr"/>
            <a:r>
              <a:rPr lang="nl-NL" sz="2400" b="1" dirty="0"/>
              <a:t>Door</a:t>
            </a:r>
          </a:p>
          <a:p>
            <a:pPr algn="ctr"/>
            <a:r>
              <a:rPr lang="nl-NL" sz="2400" b="1" dirty="0"/>
              <a:t>[Naam]</a:t>
            </a:r>
          </a:p>
        </p:txBody>
      </p:sp>
      <p:sp>
        <p:nvSpPr>
          <p:cNvPr id="3" name="Tekstvak 2"/>
          <p:cNvSpPr txBox="1"/>
          <p:nvPr/>
        </p:nvSpPr>
        <p:spPr>
          <a:xfrm>
            <a:off x="5148064" y="3379370"/>
            <a:ext cx="2736304" cy="1323439"/>
          </a:xfrm>
          <a:prstGeom prst="rect">
            <a:avLst/>
          </a:prstGeom>
          <a:noFill/>
        </p:spPr>
        <p:txBody>
          <a:bodyPr wrap="square" rtlCol="0">
            <a:spAutoFit/>
          </a:bodyPr>
          <a:lstStyle/>
          <a:p>
            <a:pPr algn="ctr"/>
            <a:r>
              <a:rPr lang="nl-NL" sz="2000" dirty="0" err="1"/>
              <a:t>Clinic</a:t>
            </a:r>
            <a:r>
              <a:rPr lang="nl-NL" sz="2000" dirty="0"/>
              <a:t> voor ouderen</a:t>
            </a:r>
          </a:p>
          <a:p>
            <a:pPr algn="ctr"/>
            <a:r>
              <a:rPr lang="nl-NL" sz="2000" dirty="0"/>
              <a:t>of ouderenwerk (zorginstellingen, verzorgingstehuizen)</a:t>
            </a:r>
          </a:p>
        </p:txBody>
      </p:sp>
      <p:pic>
        <p:nvPicPr>
          <p:cNvPr id="22530" name="Picture 2" descr="Afbeeldingsresultaat voor kndb sijbr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764704"/>
            <a:ext cx="4067555" cy="23762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543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Vraag 3: Leren analyseren</a:t>
            </a:r>
            <a:br>
              <a:rPr lang="nl-NL" dirty="0"/>
            </a:br>
            <a:endParaRPr lang="en-GB" dirty="0"/>
          </a:p>
        </p:txBody>
      </p:sp>
      <p:sp>
        <p:nvSpPr>
          <p:cNvPr id="5" name="Tekstvak 4"/>
          <p:cNvSpPr txBox="1"/>
          <p:nvPr/>
        </p:nvSpPr>
        <p:spPr>
          <a:xfrm>
            <a:off x="4788024" y="2060848"/>
            <a:ext cx="4464496" cy="2677656"/>
          </a:xfrm>
          <a:prstGeom prst="rect">
            <a:avLst/>
          </a:prstGeom>
          <a:noFill/>
        </p:spPr>
        <p:txBody>
          <a:bodyPr wrap="square" rtlCol="0">
            <a:spAutoFit/>
          </a:bodyPr>
          <a:lstStyle/>
          <a:p>
            <a:r>
              <a:rPr lang="nl-NL" sz="2400" dirty="0"/>
              <a:t>Wat wordt de uitslag?</a:t>
            </a:r>
          </a:p>
          <a:p>
            <a:endParaRPr lang="nl-NL" sz="2400" dirty="0"/>
          </a:p>
          <a:p>
            <a:r>
              <a:rPr lang="nl-NL" sz="2400" dirty="0"/>
              <a:t>Wit mag beginnen.</a:t>
            </a:r>
          </a:p>
          <a:p>
            <a:endParaRPr lang="nl-NL" sz="2400" dirty="0"/>
          </a:p>
          <a:p>
            <a:r>
              <a:rPr lang="nl-NL" sz="2400" dirty="0"/>
              <a:t>A: Remise/gelijkspel (1-1)</a:t>
            </a:r>
          </a:p>
          <a:p>
            <a:r>
              <a:rPr lang="nl-NL" sz="2400" dirty="0"/>
              <a:t>B: Wit wint (2-0)</a:t>
            </a:r>
          </a:p>
          <a:p>
            <a:r>
              <a:rPr lang="nl-NL" sz="2400" dirty="0"/>
              <a:t>C: Zwart wint (0-2)</a:t>
            </a:r>
            <a:endParaRPr lang="en-GB" sz="2400" dirty="0"/>
          </a:p>
        </p:txBody>
      </p:sp>
      <p:sp>
        <p:nvSpPr>
          <p:cNvPr id="6" name="Tekstvak 5"/>
          <p:cNvSpPr txBox="1"/>
          <p:nvPr/>
        </p:nvSpPr>
        <p:spPr>
          <a:xfrm>
            <a:off x="4932040" y="188640"/>
            <a:ext cx="3024336" cy="369332"/>
          </a:xfrm>
          <a:prstGeom prst="rect">
            <a:avLst/>
          </a:prstGeom>
          <a:noFill/>
        </p:spPr>
        <p:txBody>
          <a:bodyPr wrap="square" rtlCol="0">
            <a:spAutoFit/>
          </a:bodyPr>
          <a:lstStyle/>
          <a:p>
            <a:pPr algn="ctr"/>
            <a:r>
              <a:rPr lang="nl-NL" b="1" dirty="0">
                <a:solidFill>
                  <a:schemeClr val="bg1"/>
                </a:solidFill>
              </a:rPr>
              <a:t>1 punt</a:t>
            </a:r>
            <a:endParaRPr lang="en-GB" b="1" dirty="0">
              <a:solidFill>
                <a:schemeClr val="bg1"/>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830329323"/>
              </p:ext>
            </p:extLst>
          </p:nvPr>
        </p:nvGraphicFramePr>
        <p:xfrm>
          <a:off x="1475656" y="2132856"/>
          <a:ext cx="3026961" cy="3026961"/>
        </p:xfrm>
        <a:graphic>
          <a:graphicData uri="http://schemas.openxmlformats.org/presentationml/2006/ole">
            <mc:AlternateContent xmlns:mc="http://schemas.openxmlformats.org/markup-compatibility/2006">
              <mc:Choice xmlns:v="urn:schemas-microsoft-com:vml" Requires="v">
                <p:oleObj spid="_x0000_s18480" r:id="rId4" imgW="1800000" imgH="1800000" progId="">
                  <p:embed/>
                </p:oleObj>
              </mc:Choice>
              <mc:Fallback>
                <p:oleObj r:id="rId4" imgW="1800000" imgH="1800000" progId="">
                  <p:embed/>
                  <p:pic>
                    <p:nvPicPr>
                      <p:cNvPr id="0" name=""/>
                      <p:cNvPicPr/>
                      <p:nvPr/>
                    </p:nvPicPr>
                    <p:blipFill>
                      <a:blip r:embed="rId5"/>
                      <a:stretch>
                        <a:fillRect/>
                      </a:stretch>
                    </p:blipFill>
                    <p:spPr>
                      <a:xfrm>
                        <a:off x="1475656" y="2132856"/>
                        <a:ext cx="3026961" cy="3026961"/>
                      </a:xfrm>
                      <a:prstGeom prst="rect">
                        <a:avLst/>
                      </a:prstGeom>
                    </p:spPr>
                  </p:pic>
                </p:oleObj>
              </mc:Fallback>
            </mc:AlternateContent>
          </a:graphicData>
        </a:graphic>
      </p:graphicFrame>
    </p:spTree>
    <p:extLst>
      <p:ext uri="{BB962C8B-B14F-4D97-AF65-F5344CB8AC3E}">
        <p14:creationId xmlns:p14="http://schemas.microsoft.com/office/powerpoint/2010/main" val="806498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3567" y="1052736"/>
            <a:ext cx="8280920" cy="1143000"/>
          </a:xfrm>
        </p:spPr>
        <p:txBody>
          <a:bodyPr>
            <a:normAutofit/>
          </a:bodyPr>
          <a:lstStyle/>
          <a:p>
            <a:r>
              <a:rPr lang="nl-NL" sz="3300" dirty="0"/>
              <a:t>Vraag 4: Goed geheugen?</a:t>
            </a:r>
            <a:br>
              <a:rPr lang="nl-NL" sz="3300" dirty="0"/>
            </a:br>
            <a:endParaRPr lang="en-GB" sz="3300" dirty="0"/>
          </a:p>
        </p:txBody>
      </p:sp>
      <p:sp>
        <p:nvSpPr>
          <p:cNvPr id="4" name="Tijdelijke aanduiding voor inhoud 3"/>
          <p:cNvSpPr txBox="1">
            <a:spLocks noGrp="1"/>
          </p:cNvSpPr>
          <p:nvPr>
            <p:ph idx="1"/>
          </p:nvPr>
        </p:nvSpPr>
        <p:spPr>
          <a:xfrm>
            <a:off x="4355976" y="1988840"/>
            <a:ext cx="4176464" cy="3342453"/>
          </a:xfrm>
          <a:prstGeom prst="rect">
            <a:avLst/>
          </a:prstGeom>
          <a:noFill/>
        </p:spPr>
        <p:txBody>
          <a:bodyPr wrap="square" rtlCol="0">
            <a:spAutoFit/>
          </a:bodyPr>
          <a:lstStyle/>
          <a:p>
            <a:pPr marL="68580" indent="0">
              <a:buNone/>
            </a:pPr>
            <a:r>
              <a:rPr lang="nl-NL" sz="2400" dirty="0">
                <a:solidFill>
                  <a:schemeClr val="tx1"/>
                </a:solidFill>
              </a:rPr>
              <a:t>Over hoeveel schijven sloeg de dam in het ‘Vuurwerk’ voorbeeld aan het begin?</a:t>
            </a:r>
          </a:p>
          <a:p>
            <a:endParaRPr lang="nl-NL" sz="2400" dirty="0">
              <a:solidFill>
                <a:schemeClr val="tx1"/>
              </a:solidFill>
            </a:endParaRPr>
          </a:p>
          <a:p>
            <a:pPr marL="68580" indent="0">
              <a:buNone/>
            </a:pPr>
            <a:r>
              <a:rPr lang="nl-NL" sz="2400" dirty="0">
                <a:solidFill>
                  <a:schemeClr val="tx1"/>
                </a:solidFill>
              </a:rPr>
              <a:t>A: 7 schijven</a:t>
            </a:r>
          </a:p>
          <a:p>
            <a:pPr marL="68580" indent="0">
              <a:buNone/>
            </a:pPr>
            <a:r>
              <a:rPr lang="nl-NL" sz="2400" dirty="0">
                <a:solidFill>
                  <a:schemeClr val="tx1"/>
                </a:solidFill>
              </a:rPr>
              <a:t>B: 8 schijven</a:t>
            </a:r>
          </a:p>
          <a:p>
            <a:pPr marL="68580" indent="0">
              <a:buNone/>
            </a:pPr>
            <a:r>
              <a:rPr lang="nl-NL" sz="2400" dirty="0">
                <a:solidFill>
                  <a:schemeClr val="tx1"/>
                </a:solidFill>
              </a:rPr>
              <a:t>C: 9 schijven</a:t>
            </a:r>
            <a:endParaRPr lang="en-GB" sz="2400" dirty="0">
              <a:solidFill>
                <a:schemeClr val="tx1"/>
              </a:solidFill>
            </a:endParaRPr>
          </a:p>
        </p:txBody>
      </p:sp>
      <p:sp>
        <p:nvSpPr>
          <p:cNvPr id="5" name="Tekstvak 4"/>
          <p:cNvSpPr txBox="1"/>
          <p:nvPr/>
        </p:nvSpPr>
        <p:spPr>
          <a:xfrm>
            <a:off x="4926611" y="188640"/>
            <a:ext cx="3024336" cy="369332"/>
          </a:xfrm>
          <a:prstGeom prst="rect">
            <a:avLst/>
          </a:prstGeom>
          <a:noFill/>
        </p:spPr>
        <p:txBody>
          <a:bodyPr wrap="square" rtlCol="0">
            <a:spAutoFit/>
          </a:bodyPr>
          <a:lstStyle/>
          <a:p>
            <a:pPr algn="ctr"/>
            <a:r>
              <a:rPr lang="nl-NL" b="1" dirty="0">
                <a:solidFill>
                  <a:schemeClr val="bg1"/>
                </a:solidFill>
              </a:rPr>
              <a:t>2 punten</a:t>
            </a:r>
            <a:endParaRPr lang="en-GB" b="1" dirty="0">
              <a:solidFill>
                <a:schemeClr val="bg1"/>
              </a:solidFill>
            </a:endParaRPr>
          </a:p>
        </p:txBody>
      </p:sp>
      <p:pic>
        <p:nvPicPr>
          <p:cNvPr id="17410" name="Picture 2" descr="http://static0.goedgevoel.be/static/photo/2011/6/1/14/20110421165904/media_xl_41516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7" y="2420888"/>
            <a:ext cx="3691797" cy="20825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211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Vraag 5: Concentratie</a:t>
            </a:r>
            <a:br>
              <a:rPr lang="nl-NL" dirty="0"/>
            </a:br>
            <a:endParaRPr lang="en-GB" dirty="0"/>
          </a:p>
        </p:txBody>
      </p:sp>
      <p:sp>
        <p:nvSpPr>
          <p:cNvPr id="5" name="Tekstvak 4"/>
          <p:cNvSpPr txBox="1"/>
          <p:nvPr/>
        </p:nvSpPr>
        <p:spPr>
          <a:xfrm>
            <a:off x="4932040" y="188640"/>
            <a:ext cx="3024336" cy="369332"/>
          </a:xfrm>
          <a:prstGeom prst="rect">
            <a:avLst/>
          </a:prstGeom>
          <a:noFill/>
        </p:spPr>
        <p:txBody>
          <a:bodyPr wrap="square" rtlCol="0">
            <a:spAutoFit/>
          </a:bodyPr>
          <a:lstStyle/>
          <a:p>
            <a:pPr algn="ctr"/>
            <a:r>
              <a:rPr lang="nl-NL" b="1" dirty="0">
                <a:solidFill>
                  <a:schemeClr val="bg1"/>
                </a:solidFill>
              </a:rPr>
              <a:t>2 punten</a:t>
            </a:r>
            <a:endParaRPr lang="en-GB" b="1" dirty="0">
              <a:solidFill>
                <a:schemeClr val="bg1"/>
              </a:solidFill>
            </a:endParaRPr>
          </a:p>
        </p:txBody>
      </p:sp>
      <p:sp>
        <p:nvSpPr>
          <p:cNvPr id="8" name="Tekstvak 7"/>
          <p:cNvSpPr txBox="1"/>
          <p:nvPr/>
        </p:nvSpPr>
        <p:spPr>
          <a:xfrm>
            <a:off x="4932040" y="2348880"/>
            <a:ext cx="3505785" cy="2677656"/>
          </a:xfrm>
          <a:prstGeom prst="rect">
            <a:avLst/>
          </a:prstGeom>
          <a:noFill/>
        </p:spPr>
        <p:txBody>
          <a:bodyPr wrap="square" rtlCol="0">
            <a:spAutoFit/>
          </a:bodyPr>
          <a:lstStyle/>
          <a:p>
            <a:r>
              <a:rPr lang="nl-NL" sz="2400" dirty="0"/>
              <a:t>Focus op de stelling in het diagram. Na vraag 6 gaan we verder met deze vraag 5. Op die dia is er een verandering ontstaan, welke? </a:t>
            </a:r>
          </a:p>
        </p:txBody>
      </p:sp>
      <p:graphicFrame>
        <p:nvGraphicFramePr>
          <p:cNvPr id="3" name="Object 2"/>
          <p:cNvGraphicFramePr>
            <a:graphicFrameLocks noChangeAspect="1"/>
          </p:cNvGraphicFramePr>
          <p:nvPr>
            <p:extLst>
              <p:ext uri="{D42A27DB-BD31-4B8C-83A1-F6EECF244321}">
                <p14:modId xmlns:p14="http://schemas.microsoft.com/office/powerpoint/2010/main" val="2280362889"/>
              </p:ext>
            </p:extLst>
          </p:nvPr>
        </p:nvGraphicFramePr>
        <p:xfrm>
          <a:off x="1691680" y="2420888"/>
          <a:ext cx="2844329" cy="2844329"/>
        </p:xfrm>
        <a:graphic>
          <a:graphicData uri="http://schemas.openxmlformats.org/presentationml/2006/ole">
            <mc:AlternateContent xmlns:mc="http://schemas.openxmlformats.org/markup-compatibility/2006">
              <mc:Choice xmlns:v="urn:schemas-microsoft-com:vml" Requires="v">
                <p:oleObj spid="_x0000_s9272" r:id="rId4" imgW="1800000" imgH="1800000" progId="">
                  <p:embed/>
                </p:oleObj>
              </mc:Choice>
              <mc:Fallback>
                <p:oleObj r:id="rId4" imgW="1800000" imgH="1800000" progId="">
                  <p:embed/>
                  <p:pic>
                    <p:nvPicPr>
                      <p:cNvPr id="0" name=""/>
                      <p:cNvPicPr/>
                      <p:nvPr/>
                    </p:nvPicPr>
                    <p:blipFill>
                      <a:blip r:embed="rId5"/>
                      <a:stretch>
                        <a:fillRect/>
                      </a:stretch>
                    </p:blipFill>
                    <p:spPr>
                      <a:xfrm>
                        <a:off x="1691680" y="2420888"/>
                        <a:ext cx="2844329" cy="2844329"/>
                      </a:xfrm>
                      <a:prstGeom prst="rect">
                        <a:avLst/>
                      </a:prstGeom>
                    </p:spPr>
                  </p:pic>
                </p:oleObj>
              </mc:Fallback>
            </mc:AlternateContent>
          </a:graphicData>
        </a:graphic>
      </p:graphicFrame>
    </p:spTree>
    <p:extLst>
      <p:ext uri="{BB962C8B-B14F-4D97-AF65-F5344CB8AC3E}">
        <p14:creationId xmlns:p14="http://schemas.microsoft.com/office/powerpoint/2010/main" val="337844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Vraag 6: Logica</a:t>
            </a:r>
            <a:br>
              <a:rPr lang="nl-NL" dirty="0"/>
            </a:br>
            <a:endParaRPr lang="en-GB" dirty="0"/>
          </a:p>
        </p:txBody>
      </p:sp>
      <p:sp>
        <p:nvSpPr>
          <p:cNvPr id="5" name="Tekstvak 4"/>
          <p:cNvSpPr txBox="1"/>
          <p:nvPr/>
        </p:nvSpPr>
        <p:spPr>
          <a:xfrm>
            <a:off x="4932040" y="188640"/>
            <a:ext cx="3024336" cy="369332"/>
          </a:xfrm>
          <a:prstGeom prst="rect">
            <a:avLst/>
          </a:prstGeom>
          <a:noFill/>
        </p:spPr>
        <p:txBody>
          <a:bodyPr wrap="square" rtlCol="0">
            <a:spAutoFit/>
          </a:bodyPr>
          <a:lstStyle/>
          <a:p>
            <a:pPr algn="ctr"/>
            <a:r>
              <a:rPr lang="nl-NL" b="1" dirty="0">
                <a:solidFill>
                  <a:schemeClr val="bg1"/>
                </a:solidFill>
              </a:rPr>
              <a:t>2 punten</a:t>
            </a:r>
            <a:endParaRPr lang="en-GB" b="1" dirty="0">
              <a:solidFill>
                <a:schemeClr val="bg1"/>
              </a:solidFill>
            </a:endParaRPr>
          </a:p>
        </p:txBody>
      </p:sp>
      <p:sp>
        <p:nvSpPr>
          <p:cNvPr id="8" name="Tekstvak 7"/>
          <p:cNvSpPr txBox="1"/>
          <p:nvPr/>
        </p:nvSpPr>
        <p:spPr>
          <a:xfrm>
            <a:off x="5376351" y="1829418"/>
            <a:ext cx="3240360" cy="1754326"/>
          </a:xfrm>
          <a:prstGeom prst="rect">
            <a:avLst/>
          </a:prstGeom>
          <a:noFill/>
        </p:spPr>
        <p:txBody>
          <a:bodyPr wrap="square" rtlCol="0">
            <a:spAutoFit/>
          </a:bodyPr>
          <a:lstStyle/>
          <a:p>
            <a:r>
              <a:rPr lang="nl-NL" dirty="0"/>
              <a:t>Hoe gaat de Haarlemmer nu in diagram 2?</a:t>
            </a:r>
          </a:p>
          <a:p>
            <a:endParaRPr lang="nl-NL" dirty="0"/>
          </a:p>
          <a:p>
            <a:r>
              <a:rPr lang="nl-NL" dirty="0"/>
              <a:t>A: 34-29 en 28-22</a:t>
            </a:r>
          </a:p>
          <a:p>
            <a:r>
              <a:rPr lang="nl-NL" dirty="0"/>
              <a:t>B: 34-29 en slaan naar 29</a:t>
            </a:r>
          </a:p>
          <a:p>
            <a:r>
              <a:rPr lang="nl-NL" dirty="0"/>
              <a:t>C: 28-22 en 34-29</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772816"/>
            <a:ext cx="1872207"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899591" y="3645751"/>
            <a:ext cx="2160240" cy="646331"/>
          </a:xfrm>
          <a:prstGeom prst="rect">
            <a:avLst/>
          </a:prstGeom>
          <a:noFill/>
        </p:spPr>
        <p:txBody>
          <a:bodyPr wrap="square" rtlCol="0">
            <a:spAutoFit/>
          </a:bodyPr>
          <a:lstStyle/>
          <a:p>
            <a:pPr algn="ctr"/>
            <a:r>
              <a:rPr lang="nl-NL" b="1" dirty="0"/>
              <a:t>D1: Voorbeeld Haarlemmer</a:t>
            </a:r>
          </a:p>
        </p:txBody>
      </p:sp>
      <p:cxnSp>
        <p:nvCxnSpPr>
          <p:cNvPr id="10" name="Rechte verbindingslijn met pijl 9"/>
          <p:cNvCxnSpPr/>
          <p:nvPr/>
        </p:nvCxnSpPr>
        <p:spPr>
          <a:xfrm flipH="1" flipV="1">
            <a:off x="1691680" y="2600908"/>
            <a:ext cx="217930" cy="21602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3" name="Afbeelding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3925" y="1768139"/>
            <a:ext cx="1874139" cy="1876885"/>
          </a:xfrm>
          <a:prstGeom prst="rect">
            <a:avLst/>
          </a:prstGeom>
          <a:noFill/>
          <a:ln>
            <a:noFill/>
          </a:ln>
        </p:spPr>
      </p:pic>
      <p:sp>
        <p:nvSpPr>
          <p:cNvPr id="14" name="Tekstvak 13"/>
          <p:cNvSpPr txBox="1"/>
          <p:nvPr/>
        </p:nvSpPr>
        <p:spPr>
          <a:xfrm>
            <a:off x="3130874" y="3676687"/>
            <a:ext cx="2160240" cy="369332"/>
          </a:xfrm>
          <a:prstGeom prst="rect">
            <a:avLst/>
          </a:prstGeom>
          <a:noFill/>
        </p:spPr>
        <p:txBody>
          <a:bodyPr wrap="square" rtlCol="0">
            <a:spAutoFit/>
          </a:bodyPr>
          <a:lstStyle/>
          <a:p>
            <a:pPr algn="ctr"/>
            <a:r>
              <a:rPr lang="nl-NL" b="1" dirty="0"/>
              <a:t>D2: ?</a:t>
            </a:r>
          </a:p>
        </p:txBody>
      </p:sp>
      <p:sp>
        <p:nvSpPr>
          <p:cNvPr id="12" name="AutoShape 4" descr="Afbeeldingsresultaat voor damnotati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 name="AutoShape 6" descr="Afbeeldingsresultaat voor damnotati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4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3710399"/>
            <a:ext cx="2736304"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kstvak 15"/>
          <p:cNvSpPr txBox="1"/>
          <p:nvPr/>
        </p:nvSpPr>
        <p:spPr>
          <a:xfrm>
            <a:off x="2915815" y="4755385"/>
            <a:ext cx="2231283" cy="646331"/>
          </a:xfrm>
          <a:prstGeom prst="rect">
            <a:avLst/>
          </a:prstGeom>
          <a:noFill/>
        </p:spPr>
        <p:txBody>
          <a:bodyPr wrap="square" rtlCol="0">
            <a:spAutoFit/>
          </a:bodyPr>
          <a:lstStyle/>
          <a:p>
            <a:r>
              <a:rPr lang="nl-NL" dirty="0"/>
              <a:t>Gebruik de damnotatie:</a:t>
            </a:r>
          </a:p>
        </p:txBody>
      </p:sp>
    </p:spTree>
    <p:extLst>
      <p:ext uri="{BB962C8B-B14F-4D97-AF65-F5344CB8AC3E}">
        <p14:creationId xmlns:p14="http://schemas.microsoft.com/office/powerpoint/2010/main" val="3977213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Vraag 5: vervolg</a:t>
            </a:r>
            <a:br>
              <a:rPr lang="nl-NL" dirty="0"/>
            </a:br>
            <a:endParaRPr lang="en-GB" dirty="0"/>
          </a:p>
        </p:txBody>
      </p:sp>
      <p:sp>
        <p:nvSpPr>
          <p:cNvPr id="7" name="Tekstvak 6"/>
          <p:cNvSpPr txBox="1"/>
          <p:nvPr/>
        </p:nvSpPr>
        <p:spPr>
          <a:xfrm>
            <a:off x="4644009" y="1916832"/>
            <a:ext cx="3793816" cy="3477875"/>
          </a:xfrm>
          <a:prstGeom prst="rect">
            <a:avLst/>
          </a:prstGeom>
          <a:noFill/>
        </p:spPr>
        <p:txBody>
          <a:bodyPr wrap="square" rtlCol="0">
            <a:spAutoFit/>
          </a:bodyPr>
          <a:lstStyle/>
          <a:p>
            <a:r>
              <a:rPr lang="nl-NL" sz="2000" dirty="0"/>
              <a:t>Wat is er veranderd?</a:t>
            </a:r>
          </a:p>
          <a:p>
            <a:endParaRPr lang="nl-NL" sz="2000" dirty="0"/>
          </a:p>
          <a:p>
            <a:pPr marL="342900" indent="-342900">
              <a:buAutoNum type="alphaUcPeriod"/>
            </a:pPr>
            <a:r>
              <a:rPr lang="nl-NL" sz="2000" dirty="0"/>
              <a:t>Zowel wit als zwart hebben nu evenveel schijven.</a:t>
            </a:r>
          </a:p>
          <a:p>
            <a:pPr marL="342900" indent="-342900">
              <a:buAutoNum type="alphaUcPeriod"/>
            </a:pPr>
            <a:r>
              <a:rPr lang="nl-NL" sz="2000" dirty="0"/>
              <a:t>Een witte en een zwarte schijf zijn omgewisseld.</a:t>
            </a:r>
          </a:p>
          <a:p>
            <a:pPr marL="342900" indent="-342900">
              <a:buAutoNum type="alphaUcPeriod"/>
            </a:pPr>
            <a:r>
              <a:rPr lang="nl-NL" sz="2000" dirty="0"/>
              <a:t>Een witte en een zwarte schijf zijn erbij gekomen.</a:t>
            </a:r>
          </a:p>
          <a:p>
            <a:pPr marL="342900" indent="-342900">
              <a:buAutoNum type="alphaUcPeriod"/>
            </a:pPr>
            <a:r>
              <a:rPr lang="nl-NL" sz="2000" dirty="0"/>
              <a:t>Zwart heeft een schijf minder.  </a:t>
            </a:r>
          </a:p>
        </p:txBody>
      </p:sp>
      <p:graphicFrame>
        <p:nvGraphicFramePr>
          <p:cNvPr id="4" name="Object 3"/>
          <p:cNvGraphicFramePr>
            <a:graphicFrameLocks noChangeAspect="1"/>
          </p:cNvGraphicFramePr>
          <p:nvPr>
            <p:extLst>
              <p:ext uri="{D42A27DB-BD31-4B8C-83A1-F6EECF244321}">
                <p14:modId xmlns:p14="http://schemas.microsoft.com/office/powerpoint/2010/main" val="3350982937"/>
              </p:ext>
            </p:extLst>
          </p:nvPr>
        </p:nvGraphicFramePr>
        <p:xfrm>
          <a:off x="1691680" y="2348880"/>
          <a:ext cx="2736304" cy="2736304"/>
        </p:xfrm>
        <a:graphic>
          <a:graphicData uri="http://schemas.openxmlformats.org/presentationml/2006/ole">
            <mc:AlternateContent xmlns:mc="http://schemas.openxmlformats.org/markup-compatibility/2006">
              <mc:Choice xmlns:v="urn:schemas-microsoft-com:vml" Requires="v">
                <p:oleObj spid="_x0000_s10296" r:id="rId4" imgW="1800000" imgH="1800000" progId="">
                  <p:embed/>
                </p:oleObj>
              </mc:Choice>
              <mc:Fallback>
                <p:oleObj r:id="rId4" imgW="1800000" imgH="1800000" progId="">
                  <p:embed/>
                  <p:pic>
                    <p:nvPicPr>
                      <p:cNvPr id="0" name=""/>
                      <p:cNvPicPr/>
                      <p:nvPr/>
                    </p:nvPicPr>
                    <p:blipFill>
                      <a:blip r:embed="rId5"/>
                      <a:stretch>
                        <a:fillRect/>
                      </a:stretch>
                    </p:blipFill>
                    <p:spPr>
                      <a:xfrm>
                        <a:off x="1691680" y="2348880"/>
                        <a:ext cx="2736304" cy="2736304"/>
                      </a:xfrm>
                      <a:prstGeom prst="rect">
                        <a:avLst/>
                      </a:prstGeom>
                    </p:spPr>
                  </p:pic>
                </p:oleObj>
              </mc:Fallback>
            </mc:AlternateContent>
          </a:graphicData>
        </a:graphic>
      </p:graphicFrame>
      <p:sp>
        <p:nvSpPr>
          <p:cNvPr id="6" name="Tekstvak 5"/>
          <p:cNvSpPr txBox="1"/>
          <p:nvPr/>
        </p:nvSpPr>
        <p:spPr>
          <a:xfrm>
            <a:off x="4932040" y="188640"/>
            <a:ext cx="3024336" cy="369332"/>
          </a:xfrm>
          <a:prstGeom prst="rect">
            <a:avLst/>
          </a:prstGeom>
          <a:noFill/>
        </p:spPr>
        <p:txBody>
          <a:bodyPr wrap="square" rtlCol="0">
            <a:spAutoFit/>
          </a:bodyPr>
          <a:lstStyle/>
          <a:p>
            <a:pPr algn="ctr"/>
            <a:r>
              <a:rPr lang="nl-NL" b="1" dirty="0">
                <a:solidFill>
                  <a:schemeClr val="bg1"/>
                </a:solidFill>
              </a:rPr>
              <a:t>2 punten</a:t>
            </a:r>
            <a:endParaRPr lang="en-GB" b="1" dirty="0">
              <a:solidFill>
                <a:schemeClr val="bg1"/>
              </a:solidFill>
            </a:endParaRPr>
          </a:p>
        </p:txBody>
      </p:sp>
    </p:spTree>
    <p:extLst>
      <p:ext uri="{BB962C8B-B14F-4D97-AF65-F5344CB8AC3E}">
        <p14:creationId xmlns:p14="http://schemas.microsoft.com/office/powerpoint/2010/main" val="1820876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ext uri="{D42A27DB-BD31-4B8C-83A1-F6EECF244321}">
                <p14:modId xmlns:p14="http://schemas.microsoft.com/office/powerpoint/2010/main" val="1598171579"/>
              </p:ext>
            </p:extLst>
          </p:nvPr>
        </p:nvGraphicFramePr>
        <p:xfrm>
          <a:off x="1619647" y="2204864"/>
          <a:ext cx="2736329" cy="2736329"/>
        </p:xfrm>
        <a:graphic>
          <a:graphicData uri="http://schemas.openxmlformats.org/presentationml/2006/ole">
            <mc:AlternateContent xmlns:mc="http://schemas.openxmlformats.org/markup-compatibility/2006">
              <mc:Choice xmlns:v="urn:schemas-microsoft-com:vml" Requires="v">
                <p:oleObj spid="_x0000_s12344" r:id="rId4" imgW="1800000" imgH="1800000" progId="">
                  <p:embed/>
                </p:oleObj>
              </mc:Choice>
              <mc:Fallback>
                <p:oleObj r:id="rId4" imgW="1800000" imgH="1800000" progId="">
                  <p:embed/>
                  <p:pic>
                    <p:nvPicPr>
                      <p:cNvPr id="0" name=""/>
                      <p:cNvPicPr/>
                      <p:nvPr/>
                    </p:nvPicPr>
                    <p:blipFill>
                      <a:blip r:embed="rId5"/>
                      <a:stretch>
                        <a:fillRect/>
                      </a:stretch>
                    </p:blipFill>
                    <p:spPr>
                      <a:xfrm>
                        <a:off x="1619647" y="2204864"/>
                        <a:ext cx="2736329" cy="2736329"/>
                      </a:xfrm>
                      <a:prstGeom prst="rect">
                        <a:avLst/>
                      </a:prstGeom>
                    </p:spPr>
                  </p:pic>
                </p:oleObj>
              </mc:Fallback>
            </mc:AlternateContent>
          </a:graphicData>
        </a:graphic>
      </p:graphicFrame>
      <p:sp>
        <p:nvSpPr>
          <p:cNvPr id="2" name="Titel 1"/>
          <p:cNvSpPr>
            <a:spLocks noGrp="1"/>
          </p:cNvSpPr>
          <p:nvPr>
            <p:ph type="title"/>
          </p:nvPr>
        </p:nvSpPr>
        <p:spPr/>
        <p:txBody>
          <a:bodyPr>
            <a:normAutofit fontScale="90000"/>
          </a:bodyPr>
          <a:lstStyle/>
          <a:p>
            <a:r>
              <a:rPr lang="nl-NL" dirty="0"/>
              <a:t>Vraag 7: Rekenen</a:t>
            </a:r>
            <a:br>
              <a:rPr lang="nl-NL" dirty="0"/>
            </a:br>
            <a:endParaRPr lang="en-GB" dirty="0"/>
          </a:p>
        </p:txBody>
      </p:sp>
      <p:sp>
        <p:nvSpPr>
          <p:cNvPr id="5" name="Tekstvak 4"/>
          <p:cNvSpPr txBox="1"/>
          <p:nvPr/>
        </p:nvSpPr>
        <p:spPr>
          <a:xfrm>
            <a:off x="4932040" y="188640"/>
            <a:ext cx="3024336" cy="369332"/>
          </a:xfrm>
          <a:prstGeom prst="rect">
            <a:avLst/>
          </a:prstGeom>
          <a:noFill/>
        </p:spPr>
        <p:txBody>
          <a:bodyPr wrap="square" rtlCol="0">
            <a:spAutoFit/>
          </a:bodyPr>
          <a:lstStyle/>
          <a:p>
            <a:pPr algn="ctr"/>
            <a:r>
              <a:rPr lang="nl-NL" b="1" dirty="0">
                <a:solidFill>
                  <a:schemeClr val="bg1"/>
                </a:solidFill>
              </a:rPr>
              <a:t>3 punten</a:t>
            </a:r>
            <a:endParaRPr lang="en-GB" b="1" dirty="0">
              <a:solidFill>
                <a:schemeClr val="bg1"/>
              </a:solidFill>
            </a:endParaRPr>
          </a:p>
        </p:txBody>
      </p:sp>
      <p:sp>
        <p:nvSpPr>
          <p:cNvPr id="6" name="Tekstvak 5"/>
          <p:cNvSpPr txBox="1"/>
          <p:nvPr/>
        </p:nvSpPr>
        <p:spPr>
          <a:xfrm>
            <a:off x="4932040" y="2132856"/>
            <a:ext cx="3312368" cy="3046988"/>
          </a:xfrm>
          <a:prstGeom prst="rect">
            <a:avLst/>
          </a:prstGeom>
          <a:noFill/>
        </p:spPr>
        <p:txBody>
          <a:bodyPr wrap="square" rtlCol="0">
            <a:spAutoFit/>
          </a:bodyPr>
          <a:lstStyle/>
          <a:p>
            <a:r>
              <a:rPr lang="nl-NL" sz="2400" dirty="0"/>
              <a:t>Hoe vangt wit de zwarte dam af? </a:t>
            </a:r>
          </a:p>
          <a:p>
            <a:endParaRPr lang="nl-NL" sz="2400" dirty="0"/>
          </a:p>
          <a:p>
            <a:r>
              <a:rPr lang="nl-NL" sz="2400" dirty="0"/>
              <a:t>A: </a:t>
            </a:r>
            <a:r>
              <a:rPr lang="nl-NL" sz="2400" dirty="0" smtClean="0"/>
              <a:t>Blauwe </a:t>
            </a:r>
            <a:r>
              <a:rPr lang="nl-NL" sz="2400" dirty="0"/>
              <a:t>pijl</a:t>
            </a:r>
          </a:p>
          <a:p>
            <a:endParaRPr lang="nl-NL" sz="2400" dirty="0"/>
          </a:p>
          <a:p>
            <a:r>
              <a:rPr lang="nl-NL" sz="2400" dirty="0"/>
              <a:t>B: </a:t>
            </a:r>
            <a:r>
              <a:rPr lang="nl-NL" sz="2400" dirty="0" smtClean="0"/>
              <a:t>Groene </a:t>
            </a:r>
            <a:r>
              <a:rPr lang="nl-NL" sz="2400" dirty="0"/>
              <a:t>pijl</a:t>
            </a:r>
          </a:p>
          <a:p>
            <a:endParaRPr lang="nl-NL" sz="2400" dirty="0"/>
          </a:p>
          <a:p>
            <a:r>
              <a:rPr lang="nl-NL" sz="2400" dirty="0"/>
              <a:t>C: </a:t>
            </a:r>
            <a:r>
              <a:rPr lang="nl-NL" sz="2400" dirty="0" smtClean="0"/>
              <a:t>Zwarte pijl</a:t>
            </a:r>
            <a:endParaRPr lang="nl-NL" sz="2400" dirty="0"/>
          </a:p>
        </p:txBody>
      </p:sp>
      <p:cxnSp>
        <p:nvCxnSpPr>
          <p:cNvPr id="10" name="Rechte verbindingslijn met pijl 9"/>
          <p:cNvCxnSpPr/>
          <p:nvPr/>
        </p:nvCxnSpPr>
        <p:spPr>
          <a:xfrm flipV="1">
            <a:off x="1763688" y="3381344"/>
            <a:ext cx="360040" cy="36004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Rechte verbindingslijn met pijl 11"/>
          <p:cNvCxnSpPr/>
          <p:nvPr/>
        </p:nvCxnSpPr>
        <p:spPr>
          <a:xfrm flipH="1" flipV="1">
            <a:off x="3851920" y="4142515"/>
            <a:ext cx="360040" cy="36004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8" name="Rechte verbindingslijn met pijl 7"/>
          <p:cNvCxnSpPr/>
          <p:nvPr/>
        </p:nvCxnSpPr>
        <p:spPr>
          <a:xfrm flipV="1">
            <a:off x="2843808" y="4365104"/>
            <a:ext cx="360040" cy="35307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75980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Vraag 8: Analyseren</a:t>
            </a:r>
            <a:br>
              <a:rPr lang="nl-NL" dirty="0"/>
            </a:br>
            <a:endParaRPr lang="en-GB" dirty="0"/>
          </a:p>
        </p:txBody>
      </p:sp>
      <p:sp>
        <p:nvSpPr>
          <p:cNvPr id="5" name="Tekstvak 4"/>
          <p:cNvSpPr txBox="1"/>
          <p:nvPr/>
        </p:nvSpPr>
        <p:spPr>
          <a:xfrm>
            <a:off x="4932040" y="188640"/>
            <a:ext cx="3024336" cy="369332"/>
          </a:xfrm>
          <a:prstGeom prst="rect">
            <a:avLst/>
          </a:prstGeom>
          <a:noFill/>
        </p:spPr>
        <p:txBody>
          <a:bodyPr wrap="square" rtlCol="0">
            <a:spAutoFit/>
          </a:bodyPr>
          <a:lstStyle/>
          <a:p>
            <a:pPr algn="ctr"/>
            <a:r>
              <a:rPr lang="nl-NL" b="1" dirty="0">
                <a:solidFill>
                  <a:schemeClr val="bg1"/>
                </a:solidFill>
              </a:rPr>
              <a:t>3 punten</a:t>
            </a:r>
            <a:endParaRPr lang="en-GB" b="1" dirty="0">
              <a:solidFill>
                <a:schemeClr val="bg1"/>
              </a:solidFill>
            </a:endParaRPr>
          </a:p>
        </p:txBody>
      </p:sp>
      <p:sp>
        <p:nvSpPr>
          <p:cNvPr id="6" name="Tekstvak 5"/>
          <p:cNvSpPr txBox="1"/>
          <p:nvPr/>
        </p:nvSpPr>
        <p:spPr>
          <a:xfrm>
            <a:off x="4644008" y="2132856"/>
            <a:ext cx="3600400" cy="2677656"/>
          </a:xfrm>
          <a:prstGeom prst="rect">
            <a:avLst/>
          </a:prstGeom>
          <a:noFill/>
        </p:spPr>
        <p:txBody>
          <a:bodyPr wrap="square" rtlCol="0">
            <a:spAutoFit/>
          </a:bodyPr>
          <a:lstStyle/>
          <a:p>
            <a:r>
              <a:rPr lang="nl-NL" sz="2400" dirty="0"/>
              <a:t>Ziet u een slimme zet? </a:t>
            </a:r>
          </a:p>
          <a:p>
            <a:endParaRPr lang="nl-NL" sz="2400" dirty="0"/>
          </a:p>
          <a:p>
            <a:r>
              <a:rPr lang="nl-NL" sz="2400" dirty="0"/>
              <a:t>A: Zwarte pijl</a:t>
            </a:r>
          </a:p>
          <a:p>
            <a:endParaRPr lang="nl-NL" sz="2400" dirty="0"/>
          </a:p>
          <a:p>
            <a:r>
              <a:rPr lang="nl-NL" sz="2400" dirty="0"/>
              <a:t>B: Groene pijl</a:t>
            </a:r>
          </a:p>
          <a:p>
            <a:endParaRPr lang="nl-NL" sz="2400" dirty="0"/>
          </a:p>
          <a:p>
            <a:r>
              <a:rPr lang="nl-NL" sz="2400" dirty="0"/>
              <a:t>C: Blauwe pijl</a:t>
            </a:r>
          </a:p>
        </p:txBody>
      </p:sp>
      <p:graphicFrame>
        <p:nvGraphicFramePr>
          <p:cNvPr id="3" name="Object 2"/>
          <p:cNvGraphicFramePr>
            <a:graphicFrameLocks noChangeAspect="1"/>
          </p:cNvGraphicFramePr>
          <p:nvPr>
            <p:extLst>
              <p:ext uri="{D42A27DB-BD31-4B8C-83A1-F6EECF244321}">
                <p14:modId xmlns:p14="http://schemas.microsoft.com/office/powerpoint/2010/main" val="1390666015"/>
              </p:ext>
            </p:extLst>
          </p:nvPr>
        </p:nvGraphicFramePr>
        <p:xfrm>
          <a:off x="1547664" y="2132856"/>
          <a:ext cx="2736304" cy="2736304"/>
        </p:xfrm>
        <a:graphic>
          <a:graphicData uri="http://schemas.openxmlformats.org/presentationml/2006/ole">
            <mc:AlternateContent xmlns:mc="http://schemas.openxmlformats.org/markup-compatibility/2006">
              <mc:Choice xmlns:v="urn:schemas-microsoft-com:vml" Requires="v">
                <p:oleObj spid="_x0000_s13365" r:id="rId4" imgW="1800000" imgH="1800000" progId="">
                  <p:embed/>
                </p:oleObj>
              </mc:Choice>
              <mc:Fallback>
                <p:oleObj r:id="rId4" imgW="1800000" imgH="1800000" progId="">
                  <p:embed/>
                  <p:pic>
                    <p:nvPicPr>
                      <p:cNvPr id="0" name=""/>
                      <p:cNvPicPr/>
                      <p:nvPr/>
                    </p:nvPicPr>
                    <p:blipFill>
                      <a:blip r:embed="rId5"/>
                      <a:stretch>
                        <a:fillRect/>
                      </a:stretch>
                    </p:blipFill>
                    <p:spPr>
                      <a:xfrm>
                        <a:off x="1547664" y="2132856"/>
                        <a:ext cx="2736304" cy="2736304"/>
                      </a:xfrm>
                      <a:prstGeom prst="rect">
                        <a:avLst/>
                      </a:prstGeom>
                    </p:spPr>
                  </p:pic>
                </p:oleObj>
              </mc:Fallback>
            </mc:AlternateContent>
          </a:graphicData>
        </a:graphic>
      </p:graphicFrame>
      <p:cxnSp>
        <p:nvCxnSpPr>
          <p:cNvPr id="8" name="Rechte verbindingslijn met pijl 7"/>
          <p:cNvCxnSpPr/>
          <p:nvPr/>
        </p:nvCxnSpPr>
        <p:spPr>
          <a:xfrm flipV="1">
            <a:off x="2771800" y="3861048"/>
            <a:ext cx="288032" cy="28803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Rechte verbindingslijn met pijl 10"/>
          <p:cNvCxnSpPr/>
          <p:nvPr/>
        </p:nvCxnSpPr>
        <p:spPr>
          <a:xfrm flipV="1">
            <a:off x="2033100" y="3501008"/>
            <a:ext cx="288032" cy="36004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4" name="Rechte verbindingslijn met pijl 13"/>
          <p:cNvCxnSpPr/>
          <p:nvPr/>
        </p:nvCxnSpPr>
        <p:spPr>
          <a:xfrm flipH="1" flipV="1">
            <a:off x="3779912" y="3068960"/>
            <a:ext cx="288032" cy="28803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25209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3608" y="764704"/>
            <a:ext cx="7024744" cy="1143000"/>
          </a:xfrm>
        </p:spPr>
        <p:txBody>
          <a:bodyPr/>
          <a:lstStyle/>
          <a:p>
            <a:r>
              <a:rPr lang="nl-NL" dirty="0"/>
              <a:t>Activiteit</a:t>
            </a:r>
          </a:p>
        </p:txBody>
      </p:sp>
      <p:sp>
        <p:nvSpPr>
          <p:cNvPr id="3" name="Tijdelijke aanduiding voor inhoud 2"/>
          <p:cNvSpPr>
            <a:spLocks noGrp="1"/>
          </p:cNvSpPr>
          <p:nvPr>
            <p:ph idx="1"/>
          </p:nvPr>
        </p:nvSpPr>
        <p:spPr/>
        <p:txBody>
          <a:bodyPr/>
          <a:lstStyle/>
          <a:p>
            <a:r>
              <a:rPr lang="nl-NL" dirty="0"/>
              <a:t>Nu zelf aan de slag: een potje dammen tegen elkaar</a:t>
            </a:r>
          </a:p>
          <a:p>
            <a:pPr marL="68580" indent="0">
              <a:buNone/>
            </a:pPr>
            <a:endParaRPr lang="nl-NL" dirty="0"/>
          </a:p>
          <a:p>
            <a:r>
              <a:rPr lang="nl-NL" dirty="0"/>
              <a:t>Een damsimultaan</a:t>
            </a:r>
          </a:p>
          <a:p>
            <a:endParaRPr lang="nl-NL" dirty="0"/>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933056"/>
            <a:ext cx="3086100" cy="20193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5148064" y="5952356"/>
            <a:ext cx="3086100" cy="261610"/>
          </a:xfrm>
          <a:prstGeom prst="rect">
            <a:avLst/>
          </a:prstGeom>
          <a:noFill/>
        </p:spPr>
        <p:txBody>
          <a:bodyPr wrap="square" rtlCol="0">
            <a:spAutoFit/>
          </a:bodyPr>
          <a:lstStyle/>
          <a:p>
            <a:pPr algn="r"/>
            <a:r>
              <a:rPr lang="nl-NL" sz="1100" dirty="0"/>
              <a:t>Bron: allesporten.nl</a:t>
            </a:r>
          </a:p>
        </p:txBody>
      </p:sp>
    </p:spTree>
    <p:extLst>
      <p:ext uri="{BB962C8B-B14F-4D97-AF65-F5344CB8AC3E}">
        <p14:creationId xmlns:p14="http://schemas.microsoft.com/office/powerpoint/2010/main" val="2504478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Programma</a:t>
            </a:r>
            <a:br>
              <a:rPr lang="nl-NL" dirty="0"/>
            </a:br>
            <a:endParaRPr lang="nl-NL" dirty="0"/>
          </a:p>
        </p:txBody>
      </p:sp>
      <p:sp>
        <p:nvSpPr>
          <p:cNvPr id="3" name="Tijdelijke aanduiding voor inhoud 2"/>
          <p:cNvSpPr>
            <a:spLocks noGrp="1"/>
          </p:cNvSpPr>
          <p:nvPr>
            <p:ph idx="1"/>
          </p:nvPr>
        </p:nvSpPr>
        <p:spPr>
          <a:xfrm>
            <a:off x="1043608" y="1772816"/>
            <a:ext cx="7488832" cy="4248472"/>
          </a:xfrm>
        </p:spPr>
        <p:txBody>
          <a:bodyPr>
            <a:normAutofit/>
          </a:bodyPr>
          <a:lstStyle/>
          <a:p>
            <a:r>
              <a:rPr lang="nl-NL" dirty="0"/>
              <a:t>De schoonheid van het damspel</a:t>
            </a:r>
          </a:p>
          <a:p>
            <a:pPr marL="68580" indent="0">
              <a:buNone/>
            </a:pPr>
            <a:endParaRPr lang="nl-NL" dirty="0"/>
          </a:p>
          <a:p>
            <a:r>
              <a:rPr lang="nl-NL" dirty="0"/>
              <a:t>Dammen is gezonde voeding voor de hersenen</a:t>
            </a:r>
          </a:p>
          <a:p>
            <a:pPr marL="68580" indent="0">
              <a:buNone/>
            </a:pPr>
            <a:endParaRPr lang="nl-NL" dirty="0"/>
          </a:p>
          <a:p>
            <a:r>
              <a:rPr lang="nl-NL" dirty="0"/>
              <a:t>Quiz: Train uw hersenen</a:t>
            </a:r>
          </a:p>
          <a:p>
            <a:endParaRPr lang="nl-NL" dirty="0"/>
          </a:p>
          <a:p>
            <a:r>
              <a:rPr lang="nl-NL" dirty="0"/>
              <a:t>Activiteit: zelf dammen, simultaan</a:t>
            </a:r>
          </a:p>
          <a:p>
            <a:pPr marL="68580" indent="0">
              <a:buNone/>
            </a:pPr>
            <a:endParaRPr lang="nl-NL" dirty="0"/>
          </a:p>
          <a:p>
            <a:pPr marL="365760" lvl="1" indent="0">
              <a:buNone/>
            </a:pPr>
            <a:endParaRPr lang="nl-NL" dirty="0"/>
          </a:p>
          <a:p>
            <a:pPr marL="68580" indent="0">
              <a:buNone/>
            </a:pPr>
            <a:endParaRPr lang="nl-NL" dirty="0"/>
          </a:p>
          <a:p>
            <a:pPr marL="68580" indent="0">
              <a:buNone/>
            </a:pPr>
            <a:endParaRPr lang="nl-NL" dirty="0"/>
          </a:p>
          <a:p>
            <a:pPr marL="68580" indent="0">
              <a:buNone/>
            </a:pPr>
            <a:endParaRPr lang="nl-NL" dirty="0"/>
          </a:p>
        </p:txBody>
      </p:sp>
    </p:spTree>
    <p:extLst>
      <p:ext uri="{BB962C8B-B14F-4D97-AF65-F5344CB8AC3E}">
        <p14:creationId xmlns:p14="http://schemas.microsoft.com/office/powerpoint/2010/main" val="1210124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3608" y="908720"/>
            <a:ext cx="7488832" cy="1143000"/>
          </a:xfrm>
        </p:spPr>
        <p:txBody>
          <a:bodyPr>
            <a:normAutofit/>
          </a:bodyPr>
          <a:lstStyle/>
          <a:p>
            <a:r>
              <a:rPr lang="nl-NL" sz="3200" dirty="0"/>
              <a:t>De schoonheid van het damspel</a:t>
            </a:r>
            <a:br>
              <a:rPr lang="nl-NL" sz="3200" dirty="0"/>
            </a:br>
            <a:endParaRPr lang="nl-NL" sz="3200" dirty="0"/>
          </a:p>
        </p:txBody>
      </p:sp>
      <p:sp>
        <p:nvSpPr>
          <p:cNvPr id="3" name="Tijdelijke aanduiding voor inhoud 2"/>
          <p:cNvSpPr>
            <a:spLocks noGrp="1"/>
          </p:cNvSpPr>
          <p:nvPr>
            <p:ph idx="1"/>
          </p:nvPr>
        </p:nvSpPr>
        <p:spPr>
          <a:xfrm>
            <a:off x="827584" y="1772816"/>
            <a:ext cx="7704856" cy="4320480"/>
          </a:xfrm>
        </p:spPr>
        <p:txBody>
          <a:bodyPr>
            <a:normAutofit/>
          </a:bodyPr>
          <a:lstStyle/>
          <a:p>
            <a:pPr marL="457200" indent="-457200"/>
            <a:r>
              <a:rPr lang="nl-NL" dirty="0"/>
              <a:t>Dammen is gezellig! </a:t>
            </a:r>
          </a:p>
          <a:p>
            <a:pPr marL="754380" lvl="1" indent="-457200"/>
            <a:r>
              <a:rPr lang="nl-NL" dirty="0"/>
              <a:t>50 speelbare velden</a:t>
            </a:r>
          </a:p>
          <a:p>
            <a:pPr marL="754380" lvl="1" indent="-457200"/>
            <a:r>
              <a:rPr lang="nl-NL" dirty="0"/>
              <a:t>40 schijven (20 wit en 20 zwart)</a:t>
            </a:r>
          </a:p>
          <a:p>
            <a:pPr marL="754380" lvl="1" indent="-457200"/>
            <a:r>
              <a:rPr lang="nl-NL" dirty="0"/>
              <a:t>Big Bang, </a:t>
            </a:r>
            <a:r>
              <a:rPr lang="nl-NL" dirty="0">
                <a:hlinkClick r:id="rId3"/>
              </a:rPr>
              <a:t>een fraaie compositie</a:t>
            </a:r>
            <a:endParaRPr lang="nl-NL" dirty="0"/>
          </a:p>
          <a:p>
            <a:pPr marL="457200" indent="-457200"/>
            <a:endParaRPr lang="nl-NL" dirty="0"/>
          </a:p>
          <a:p>
            <a:pPr marL="457200" indent="-457200"/>
            <a:r>
              <a:rPr lang="nl-NL" dirty="0"/>
              <a:t>Huisregel of niet?</a:t>
            </a:r>
          </a:p>
          <a:p>
            <a:pPr marL="457200" indent="-457200"/>
            <a:endParaRPr lang="nl-NL" dirty="0"/>
          </a:p>
          <a:p>
            <a:pPr marL="457200" indent="-457200"/>
            <a:endParaRPr lang="nl-NL" dirty="0"/>
          </a:p>
          <a:p>
            <a:pPr marL="457200" indent="-457200"/>
            <a:endParaRPr lang="nl-NL" dirty="0"/>
          </a:p>
          <a:p>
            <a:pPr marL="457200" indent="-457200"/>
            <a:endParaRPr lang="nl-NL" sz="2000" dirty="0"/>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4005064"/>
            <a:ext cx="2286000"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vak 5"/>
          <p:cNvSpPr txBox="1"/>
          <p:nvPr/>
        </p:nvSpPr>
        <p:spPr>
          <a:xfrm>
            <a:off x="5996384" y="6052939"/>
            <a:ext cx="2286000" cy="276999"/>
          </a:xfrm>
          <a:prstGeom prst="rect">
            <a:avLst/>
          </a:prstGeom>
          <a:noFill/>
        </p:spPr>
        <p:txBody>
          <a:bodyPr wrap="square" rtlCol="0">
            <a:spAutoFit/>
          </a:bodyPr>
          <a:lstStyle/>
          <a:p>
            <a:r>
              <a:rPr lang="nl-NL" sz="1200" dirty="0"/>
              <a:t>Foto: VBI</a:t>
            </a:r>
          </a:p>
        </p:txBody>
      </p:sp>
      <p:sp>
        <p:nvSpPr>
          <p:cNvPr id="7" name="Rechthoek 6"/>
          <p:cNvSpPr/>
          <p:nvPr/>
        </p:nvSpPr>
        <p:spPr>
          <a:xfrm>
            <a:off x="827584" y="4722044"/>
            <a:ext cx="4572000" cy="1323439"/>
          </a:xfrm>
          <a:prstGeom prst="rect">
            <a:avLst/>
          </a:prstGeom>
        </p:spPr>
        <p:txBody>
          <a:bodyPr>
            <a:spAutoFit/>
          </a:bodyPr>
          <a:lstStyle/>
          <a:p>
            <a:pPr marL="457200" lvl="0" indent="-457200">
              <a:spcBef>
                <a:spcPct val="20000"/>
              </a:spcBef>
              <a:buClr>
                <a:srgbClr val="5BD078"/>
              </a:buClr>
              <a:buSzPct val="76000"/>
              <a:buFont typeface="Wingdings" panose="05000000000000000000" pitchFamily="2" charset="2"/>
              <a:buChar char="Ø"/>
            </a:pPr>
            <a:r>
              <a:rPr lang="nl-NL" sz="2000" i="1" dirty="0"/>
              <a:t>Het damspel en het leven zijn vol beperkingen en mogelijkheden, leer die grenzen te beheersen</a:t>
            </a:r>
          </a:p>
        </p:txBody>
      </p:sp>
    </p:spTree>
    <p:extLst>
      <p:ext uri="{BB962C8B-B14F-4D97-AF65-F5344CB8AC3E}">
        <p14:creationId xmlns:p14="http://schemas.microsoft.com/office/powerpoint/2010/main" val="2050842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3608" y="980728"/>
            <a:ext cx="7024744" cy="1143000"/>
          </a:xfrm>
        </p:spPr>
        <p:txBody>
          <a:bodyPr>
            <a:normAutofit fontScale="90000"/>
          </a:bodyPr>
          <a:lstStyle/>
          <a:p>
            <a:r>
              <a:rPr lang="nl-NL" sz="3200" dirty="0"/>
              <a:t>Dammen is gezonde </a:t>
            </a:r>
            <a:br>
              <a:rPr lang="nl-NL" sz="3200" dirty="0"/>
            </a:br>
            <a:r>
              <a:rPr lang="nl-NL" sz="3200" dirty="0"/>
              <a:t>voeding voor de hersenen </a:t>
            </a:r>
            <a:br>
              <a:rPr lang="nl-NL" sz="3200" dirty="0"/>
            </a:br>
            <a:endParaRPr lang="nl-NL" sz="3200" dirty="0"/>
          </a:p>
        </p:txBody>
      </p:sp>
      <p:sp>
        <p:nvSpPr>
          <p:cNvPr id="3" name="Tijdelijke aanduiding voor inhoud 2"/>
          <p:cNvSpPr>
            <a:spLocks noGrp="1"/>
          </p:cNvSpPr>
          <p:nvPr>
            <p:ph idx="1"/>
          </p:nvPr>
        </p:nvSpPr>
        <p:spPr>
          <a:xfrm>
            <a:off x="827584" y="1772816"/>
            <a:ext cx="7704856" cy="4680520"/>
          </a:xfrm>
        </p:spPr>
        <p:txBody>
          <a:bodyPr>
            <a:normAutofit/>
          </a:bodyPr>
          <a:lstStyle/>
          <a:p>
            <a:pPr marL="754380" lvl="1" indent="-457200"/>
            <a:r>
              <a:rPr lang="nl-NL" dirty="0"/>
              <a:t>Trainen van geheugen</a:t>
            </a:r>
          </a:p>
          <a:p>
            <a:pPr marL="754380" lvl="1" indent="-457200"/>
            <a:r>
              <a:rPr lang="nl-NL" dirty="0"/>
              <a:t>Houdt hersenen in conditie</a:t>
            </a:r>
          </a:p>
          <a:p>
            <a:pPr marL="754380" lvl="1" indent="-457200"/>
            <a:r>
              <a:rPr lang="nl-NL" dirty="0"/>
              <a:t>Preventie voor ouderdomsziektes (Alzheimer)</a:t>
            </a:r>
          </a:p>
          <a:p>
            <a:pPr marL="754380" lvl="1" indent="-457200"/>
            <a:r>
              <a:rPr lang="nl-NL" dirty="0"/>
              <a:t>Sociaal: gezellig en interactief</a:t>
            </a:r>
          </a:p>
          <a:p>
            <a:pPr marL="754380" lvl="1" indent="-457200"/>
            <a:r>
              <a:rPr lang="nl-NL" dirty="0"/>
              <a:t>Empathisch vermogen</a:t>
            </a:r>
          </a:p>
          <a:p>
            <a:pPr marL="754380" lvl="1" indent="-457200"/>
            <a:r>
              <a:rPr lang="nl-NL" dirty="0"/>
              <a:t>Minder stress</a:t>
            </a:r>
          </a:p>
          <a:p>
            <a:pPr marL="297180" lvl="1" indent="0">
              <a:buNone/>
            </a:pPr>
            <a:endParaRPr lang="nl-NL" sz="2600" dirty="0"/>
          </a:p>
          <a:p>
            <a:pPr marL="754380" lvl="1" indent="-457200"/>
            <a:endParaRPr lang="nl-NL" sz="2600" dirty="0"/>
          </a:p>
          <a:p>
            <a:pPr marL="365760" lvl="1" indent="0">
              <a:buNone/>
            </a:pPr>
            <a:endParaRPr lang="nl-NL" sz="2300" dirty="0"/>
          </a:p>
          <a:p>
            <a:endParaRPr lang="nl-NL" sz="2500" dirty="0"/>
          </a:p>
          <a:p>
            <a:endParaRPr lang="nl-NL" dirty="0"/>
          </a:p>
        </p:txBody>
      </p:sp>
      <p:sp>
        <p:nvSpPr>
          <p:cNvPr id="4" name="Tekstvak 3"/>
          <p:cNvSpPr txBox="1"/>
          <p:nvPr/>
        </p:nvSpPr>
        <p:spPr>
          <a:xfrm>
            <a:off x="755576" y="4662121"/>
            <a:ext cx="3816424" cy="1661993"/>
          </a:xfrm>
          <a:prstGeom prst="rect">
            <a:avLst/>
          </a:prstGeom>
          <a:noFill/>
        </p:spPr>
        <p:txBody>
          <a:bodyPr wrap="square" rtlCol="0">
            <a:spAutoFit/>
          </a:bodyPr>
          <a:lstStyle/>
          <a:p>
            <a:r>
              <a:rPr lang="nl-NL" sz="2400" i="1" dirty="0">
                <a:latin typeface="Calibri"/>
                <a:cs typeface="Calibri"/>
              </a:rPr>
              <a:t>"</a:t>
            </a:r>
            <a:r>
              <a:rPr lang="nl-NL" sz="2400" i="1" dirty="0"/>
              <a:t>Neem initiatief, anders gaat uw brein achteruit</a:t>
            </a:r>
            <a:r>
              <a:rPr lang="nl-NL" sz="2400" i="1" dirty="0">
                <a:latin typeface="Calibri"/>
                <a:cs typeface="Calibri"/>
              </a:rPr>
              <a:t>“</a:t>
            </a:r>
          </a:p>
          <a:p>
            <a:endParaRPr lang="nl-NL" i="1" dirty="0">
              <a:latin typeface="Calibri"/>
              <a:cs typeface="Calibri"/>
            </a:endParaRPr>
          </a:p>
          <a:p>
            <a:r>
              <a:rPr lang="nl-NL" i="1" dirty="0">
                <a:latin typeface="Calibri"/>
                <a:cs typeface="Calibri"/>
              </a:rPr>
              <a:t>Prof. Dr. Erik </a:t>
            </a:r>
            <a:r>
              <a:rPr lang="nl-NL" i="1" dirty="0" err="1">
                <a:latin typeface="Calibri"/>
                <a:cs typeface="Calibri"/>
              </a:rPr>
              <a:t>Scherder</a:t>
            </a:r>
            <a:r>
              <a:rPr lang="nl-NL" i="1" dirty="0">
                <a:latin typeface="Calibri"/>
                <a:cs typeface="Calibri"/>
              </a:rPr>
              <a:t>, hoogleraar Klinische Neuropsychologie VU</a:t>
            </a:r>
            <a:endParaRPr lang="nl-NL" i="1" dirty="0"/>
          </a:p>
        </p:txBody>
      </p:sp>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3762082"/>
            <a:ext cx="2906204" cy="197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vak 5"/>
          <p:cNvSpPr txBox="1"/>
          <p:nvPr/>
        </p:nvSpPr>
        <p:spPr>
          <a:xfrm>
            <a:off x="5148064" y="5733256"/>
            <a:ext cx="2906204" cy="569387"/>
          </a:xfrm>
          <a:prstGeom prst="rect">
            <a:avLst/>
          </a:prstGeom>
          <a:noFill/>
        </p:spPr>
        <p:txBody>
          <a:bodyPr wrap="square" rtlCol="0">
            <a:spAutoFit/>
          </a:bodyPr>
          <a:lstStyle/>
          <a:p>
            <a:r>
              <a:rPr lang="nl-NL" sz="1100" dirty="0"/>
              <a:t>Mevrouw </a:t>
            </a:r>
            <a:r>
              <a:rPr lang="nl-NL" sz="1100" dirty="0" err="1"/>
              <a:t>Leutscher</a:t>
            </a:r>
            <a:r>
              <a:rPr lang="nl-NL" sz="1100" dirty="0"/>
              <a:t> uit Havelte (1902 – 2014) op haar 109</a:t>
            </a:r>
            <a:r>
              <a:rPr lang="nl-NL" sz="1100" baseline="30000" dirty="0"/>
              <a:t>e</a:t>
            </a:r>
            <a:r>
              <a:rPr lang="nl-NL" sz="1100" dirty="0"/>
              <a:t> verjaardag. </a:t>
            </a:r>
          </a:p>
          <a:p>
            <a:pPr algn="r"/>
            <a:r>
              <a:rPr lang="nl-NL" sz="900" dirty="0"/>
              <a:t>Bron: Dagblad van het Noorden</a:t>
            </a:r>
          </a:p>
        </p:txBody>
      </p:sp>
    </p:spTree>
    <p:extLst>
      <p:ext uri="{BB962C8B-B14F-4D97-AF65-F5344CB8AC3E}">
        <p14:creationId xmlns:p14="http://schemas.microsoft.com/office/powerpoint/2010/main" val="2259993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576" y="1412776"/>
            <a:ext cx="7560840" cy="1143000"/>
          </a:xfrm>
        </p:spPr>
        <p:txBody>
          <a:bodyPr>
            <a:normAutofit/>
          </a:bodyPr>
          <a:lstStyle/>
          <a:p>
            <a:pPr algn="ctr"/>
            <a:r>
              <a:rPr lang="nl-NL" dirty="0"/>
              <a:t>Quiz: Train uw hersenen</a:t>
            </a:r>
          </a:p>
        </p:txBody>
      </p:sp>
      <p:pic>
        <p:nvPicPr>
          <p:cNvPr id="3" name="Picture 2" descr="strategic thin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4303" y="2872697"/>
            <a:ext cx="3957971" cy="2105795"/>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1115616" y="5157192"/>
            <a:ext cx="6912768" cy="369332"/>
          </a:xfrm>
          <a:prstGeom prst="rect">
            <a:avLst/>
          </a:prstGeom>
          <a:noFill/>
        </p:spPr>
        <p:txBody>
          <a:bodyPr wrap="square" rtlCol="0">
            <a:spAutoFit/>
          </a:bodyPr>
          <a:lstStyle/>
          <a:p>
            <a:pPr algn="ctr"/>
            <a:r>
              <a:rPr lang="nl-NL" dirty="0"/>
              <a:t>De winnaar krijgt een leuke prijs!</a:t>
            </a:r>
          </a:p>
        </p:txBody>
      </p:sp>
    </p:spTree>
    <p:extLst>
      <p:ext uri="{BB962C8B-B14F-4D97-AF65-F5344CB8AC3E}">
        <p14:creationId xmlns:p14="http://schemas.microsoft.com/office/powerpoint/2010/main" val="731484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nl-NL" dirty="0"/>
              <a:t>Vuurwerk!</a:t>
            </a:r>
            <a:br>
              <a:rPr lang="nl-NL" dirty="0"/>
            </a:br>
            <a:endParaRPr lang="en-GB" dirty="0"/>
          </a:p>
        </p:txBody>
      </p:sp>
      <p:graphicFrame>
        <p:nvGraphicFramePr>
          <p:cNvPr id="6" name="Object 5">
            <a:hlinkClick r:id="rId4"/>
          </p:cNvPr>
          <p:cNvGraphicFramePr>
            <a:graphicFrameLocks noChangeAspect="1"/>
          </p:cNvGraphicFramePr>
          <p:nvPr>
            <p:extLst>
              <p:ext uri="{D42A27DB-BD31-4B8C-83A1-F6EECF244321}">
                <p14:modId xmlns:p14="http://schemas.microsoft.com/office/powerpoint/2010/main" val="3632139067"/>
              </p:ext>
            </p:extLst>
          </p:nvPr>
        </p:nvGraphicFramePr>
        <p:xfrm>
          <a:off x="3347864" y="2420888"/>
          <a:ext cx="3924449" cy="3924449"/>
        </p:xfrm>
        <a:graphic>
          <a:graphicData uri="http://schemas.openxmlformats.org/presentationml/2006/ole">
            <mc:AlternateContent xmlns:mc="http://schemas.openxmlformats.org/markup-compatibility/2006">
              <mc:Choice xmlns:v="urn:schemas-microsoft-com:vml" Requires="v">
                <p:oleObj spid="_x0000_s2113" r:id="rId5" imgW="1800000" imgH="1800000" progId="">
                  <p:embed/>
                </p:oleObj>
              </mc:Choice>
              <mc:Fallback>
                <p:oleObj r:id="rId5" imgW="1800000" imgH="1800000" progId="">
                  <p:embed/>
                  <p:pic>
                    <p:nvPicPr>
                      <p:cNvPr id="0" name=""/>
                      <p:cNvPicPr/>
                      <p:nvPr/>
                    </p:nvPicPr>
                    <p:blipFill>
                      <a:blip r:embed="rId6"/>
                      <a:stretch>
                        <a:fillRect/>
                      </a:stretch>
                    </p:blipFill>
                    <p:spPr>
                      <a:xfrm>
                        <a:off x="3347864" y="2420888"/>
                        <a:ext cx="3924449" cy="3924449"/>
                      </a:xfrm>
                      <a:prstGeom prst="rect">
                        <a:avLst/>
                      </a:prstGeom>
                    </p:spPr>
                  </p:pic>
                </p:oleObj>
              </mc:Fallback>
            </mc:AlternateContent>
          </a:graphicData>
        </a:graphic>
      </p:graphicFrame>
      <p:sp>
        <p:nvSpPr>
          <p:cNvPr id="8" name="Tekstvak 7"/>
          <p:cNvSpPr txBox="1"/>
          <p:nvPr/>
        </p:nvSpPr>
        <p:spPr>
          <a:xfrm>
            <a:off x="2231639" y="1628800"/>
            <a:ext cx="4680520" cy="646331"/>
          </a:xfrm>
          <a:prstGeom prst="rect">
            <a:avLst/>
          </a:prstGeom>
          <a:noFill/>
        </p:spPr>
        <p:txBody>
          <a:bodyPr wrap="square" rtlCol="0">
            <a:spAutoFit/>
          </a:bodyPr>
          <a:lstStyle/>
          <a:p>
            <a:pPr algn="ctr"/>
            <a:r>
              <a:rPr lang="nl-NL" b="1" dirty="0"/>
              <a:t>Wit haalt een heuse truc uit en slaat bijna ALLE zwarte schijven van het bord!</a:t>
            </a:r>
            <a:endParaRPr lang="en-GB" b="1" dirty="0"/>
          </a:p>
        </p:txBody>
      </p:sp>
      <p:sp>
        <p:nvSpPr>
          <p:cNvPr id="9" name="Tekstvak 8"/>
          <p:cNvSpPr txBox="1"/>
          <p:nvPr/>
        </p:nvSpPr>
        <p:spPr>
          <a:xfrm>
            <a:off x="827584" y="2492896"/>
            <a:ext cx="2016224" cy="2862322"/>
          </a:xfrm>
          <a:prstGeom prst="rect">
            <a:avLst/>
          </a:prstGeom>
          <a:noFill/>
        </p:spPr>
        <p:txBody>
          <a:bodyPr wrap="square" rtlCol="0">
            <a:spAutoFit/>
          </a:bodyPr>
          <a:lstStyle/>
          <a:p>
            <a:r>
              <a:rPr lang="nl-NL" dirty="0"/>
              <a:t>Oplossing</a:t>
            </a:r>
          </a:p>
          <a:p>
            <a:r>
              <a:rPr lang="en-GB" dirty="0">
                <a:effectLst/>
              </a:rPr>
              <a:t>01. </a:t>
            </a:r>
            <a:r>
              <a:rPr lang="en-GB" b="1" dirty="0">
                <a:effectLst/>
              </a:rPr>
              <a:t>39-34</a:t>
            </a:r>
            <a:r>
              <a:rPr lang="en-GB" dirty="0">
                <a:effectLst/>
              </a:rPr>
              <a:t> </a:t>
            </a:r>
            <a:r>
              <a:rPr lang="en-GB" b="1" dirty="0">
                <a:effectLst/>
              </a:rPr>
              <a:t>35x44</a:t>
            </a:r>
            <a:r>
              <a:rPr lang="en-GB" dirty="0">
                <a:effectLst/>
              </a:rPr>
              <a:t/>
            </a:r>
            <a:br>
              <a:rPr lang="en-GB" dirty="0">
                <a:effectLst/>
              </a:rPr>
            </a:br>
            <a:r>
              <a:rPr lang="en-GB" dirty="0">
                <a:effectLst/>
              </a:rPr>
              <a:t>02. </a:t>
            </a:r>
            <a:r>
              <a:rPr lang="en-GB" b="1" dirty="0">
                <a:effectLst/>
              </a:rPr>
              <a:t>32-28</a:t>
            </a:r>
            <a:r>
              <a:rPr lang="en-GB" dirty="0">
                <a:effectLst/>
              </a:rPr>
              <a:t> </a:t>
            </a:r>
            <a:r>
              <a:rPr lang="en-GB" b="1" dirty="0">
                <a:effectLst/>
              </a:rPr>
              <a:t>21x41</a:t>
            </a:r>
            <a:r>
              <a:rPr lang="en-GB" dirty="0">
                <a:effectLst/>
              </a:rPr>
              <a:t/>
            </a:r>
            <a:br>
              <a:rPr lang="en-GB" dirty="0">
                <a:effectLst/>
              </a:rPr>
            </a:br>
            <a:r>
              <a:rPr lang="en-GB" dirty="0">
                <a:effectLst/>
              </a:rPr>
              <a:t>03. </a:t>
            </a:r>
            <a:r>
              <a:rPr lang="en-GB" b="1" dirty="0">
                <a:effectLst/>
              </a:rPr>
              <a:t>16-11</a:t>
            </a:r>
            <a:r>
              <a:rPr lang="en-GB" dirty="0">
                <a:effectLst/>
              </a:rPr>
              <a:t> </a:t>
            </a:r>
            <a:r>
              <a:rPr lang="en-GB" b="1" dirty="0">
                <a:effectLst/>
              </a:rPr>
              <a:t>23x43</a:t>
            </a:r>
            <a:r>
              <a:rPr lang="en-GB" dirty="0">
                <a:effectLst/>
              </a:rPr>
              <a:t/>
            </a:r>
            <a:br>
              <a:rPr lang="en-GB" dirty="0">
                <a:effectLst/>
              </a:rPr>
            </a:br>
            <a:r>
              <a:rPr lang="en-GB" dirty="0">
                <a:effectLst/>
              </a:rPr>
              <a:t>04. </a:t>
            </a:r>
            <a:r>
              <a:rPr lang="en-GB" b="1" dirty="0">
                <a:effectLst/>
              </a:rPr>
              <a:t>11x02</a:t>
            </a:r>
            <a:r>
              <a:rPr lang="en-GB" dirty="0">
                <a:effectLst/>
              </a:rPr>
              <a:t> </a:t>
            </a:r>
            <a:r>
              <a:rPr lang="en-GB" b="1" dirty="0">
                <a:effectLst/>
              </a:rPr>
              <a:t>26x37</a:t>
            </a:r>
            <a:r>
              <a:rPr lang="en-GB" dirty="0">
                <a:effectLst/>
              </a:rPr>
              <a:t/>
            </a:r>
            <a:br>
              <a:rPr lang="en-GB" dirty="0">
                <a:effectLst/>
              </a:rPr>
            </a:br>
            <a:r>
              <a:rPr lang="en-GB" dirty="0">
                <a:effectLst/>
              </a:rPr>
              <a:t>05. </a:t>
            </a:r>
            <a:r>
              <a:rPr lang="en-GB" b="1" dirty="0">
                <a:effectLst/>
              </a:rPr>
              <a:t>33-29</a:t>
            </a:r>
            <a:r>
              <a:rPr lang="en-GB" dirty="0">
                <a:effectLst/>
              </a:rPr>
              <a:t> </a:t>
            </a:r>
            <a:r>
              <a:rPr lang="en-GB" b="1" dirty="0">
                <a:effectLst/>
              </a:rPr>
              <a:t>24x33</a:t>
            </a:r>
            <a:r>
              <a:rPr lang="en-GB" dirty="0">
                <a:effectLst/>
              </a:rPr>
              <a:t/>
            </a:r>
            <a:br>
              <a:rPr lang="en-GB" dirty="0">
                <a:effectLst/>
              </a:rPr>
            </a:br>
            <a:r>
              <a:rPr lang="en-GB" dirty="0">
                <a:effectLst/>
              </a:rPr>
              <a:t>06. </a:t>
            </a:r>
            <a:r>
              <a:rPr lang="en-GB" b="1" dirty="0">
                <a:effectLst/>
              </a:rPr>
              <a:t>34-30</a:t>
            </a:r>
            <a:r>
              <a:rPr lang="en-GB" dirty="0">
                <a:effectLst/>
              </a:rPr>
              <a:t> </a:t>
            </a:r>
            <a:r>
              <a:rPr lang="en-GB" b="1" dirty="0">
                <a:effectLst/>
              </a:rPr>
              <a:t>25x34</a:t>
            </a:r>
            <a:r>
              <a:rPr lang="en-GB" dirty="0">
                <a:effectLst/>
              </a:rPr>
              <a:t/>
            </a:r>
            <a:br>
              <a:rPr lang="en-GB" dirty="0">
                <a:effectLst/>
              </a:rPr>
            </a:br>
            <a:r>
              <a:rPr lang="en-GB" dirty="0">
                <a:effectLst/>
              </a:rPr>
              <a:t>07. </a:t>
            </a:r>
            <a:r>
              <a:rPr lang="en-GB" b="1" dirty="0">
                <a:effectLst/>
              </a:rPr>
              <a:t>22-18</a:t>
            </a:r>
            <a:r>
              <a:rPr lang="en-GB" dirty="0">
                <a:effectLst/>
              </a:rPr>
              <a:t> </a:t>
            </a:r>
            <a:r>
              <a:rPr lang="en-GB" b="1" dirty="0">
                <a:effectLst/>
              </a:rPr>
              <a:t>13x22</a:t>
            </a:r>
            <a:r>
              <a:rPr lang="en-GB" dirty="0">
                <a:effectLst/>
              </a:rPr>
              <a:t/>
            </a:r>
            <a:br>
              <a:rPr lang="en-GB" dirty="0">
                <a:effectLst/>
              </a:rPr>
            </a:br>
            <a:r>
              <a:rPr lang="en-GB" dirty="0">
                <a:effectLst/>
              </a:rPr>
              <a:t>08. </a:t>
            </a:r>
            <a:r>
              <a:rPr lang="en-GB" b="1" dirty="0">
                <a:effectLst/>
              </a:rPr>
              <a:t>02x47</a:t>
            </a:r>
            <a:endParaRPr lang="en-GB" dirty="0">
              <a:effectLst/>
            </a:endParaRPr>
          </a:p>
          <a:p>
            <a:endParaRPr lang="en-GB" dirty="0"/>
          </a:p>
        </p:txBody>
      </p:sp>
    </p:spTree>
    <p:extLst>
      <p:ext uri="{BB962C8B-B14F-4D97-AF65-F5344CB8AC3E}">
        <p14:creationId xmlns:p14="http://schemas.microsoft.com/office/powerpoint/2010/main" val="3084759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nl-NL" dirty="0"/>
              <a:t>Warming-up</a:t>
            </a:r>
            <a:br>
              <a:rPr lang="nl-NL" dirty="0"/>
            </a:br>
            <a:endParaRPr lang="en-GB" dirty="0"/>
          </a:p>
        </p:txBody>
      </p:sp>
      <p:sp>
        <p:nvSpPr>
          <p:cNvPr id="4" name="Tekstvak 3"/>
          <p:cNvSpPr txBox="1"/>
          <p:nvPr/>
        </p:nvSpPr>
        <p:spPr>
          <a:xfrm>
            <a:off x="4703305" y="2132856"/>
            <a:ext cx="3168352" cy="1477328"/>
          </a:xfrm>
          <a:prstGeom prst="rect">
            <a:avLst/>
          </a:prstGeom>
          <a:noFill/>
        </p:spPr>
        <p:txBody>
          <a:bodyPr wrap="square" rtlCol="0">
            <a:spAutoFit/>
          </a:bodyPr>
          <a:lstStyle/>
          <a:p>
            <a:r>
              <a:rPr lang="nl-NL" dirty="0"/>
              <a:t>Wat wordt de uitslag?</a:t>
            </a:r>
          </a:p>
          <a:p>
            <a:endParaRPr lang="nl-NL" dirty="0"/>
          </a:p>
          <a:p>
            <a:r>
              <a:rPr lang="nl-NL" dirty="0"/>
              <a:t>Wit mag beginnen. </a:t>
            </a:r>
          </a:p>
          <a:p>
            <a:r>
              <a:rPr lang="nl-NL" dirty="0"/>
              <a:t> </a:t>
            </a:r>
            <a:endParaRPr lang="en-GB" dirty="0"/>
          </a:p>
          <a:p>
            <a:endParaRPr lang="en-GB" dirty="0"/>
          </a:p>
        </p:txBody>
      </p:sp>
      <p:graphicFrame>
        <p:nvGraphicFramePr>
          <p:cNvPr id="5" name="Object 4"/>
          <p:cNvGraphicFramePr>
            <a:graphicFrameLocks noChangeAspect="1"/>
          </p:cNvGraphicFramePr>
          <p:nvPr>
            <p:extLst>
              <p:ext uri="{D42A27DB-BD31-4B8C-83A1-F6EECF244321}">
                <p14:modId xmlns:p14="http://schemas.microsoft.com/office/powerpoint/2010/main" val="1224549588"/>
              </p:ext>
            </p:extLst>
          </p:nvPr>
        </p:nvGraphicFramePr>
        <p:xfrm>
          <a:off x="1259632" y="2204864"/>
          <a:ext cx="2952328" cy="2952328"/>
        </p:xfrm>
        <a:graphic>
          <a:graphicData uri="http://schemas.openxmlformats.org/presentationml/2006/ole">
            <mc:AlternateContent xmlns:mc="http://schemas.openxmlformats.org/markup-compatibility/2006">
              <mc:Choice xmlns:v="urn:schemas-microsoft-com:vml" Requires="v">
                <p:oleObj spid="_x0000_s14385" r:id="rId4" imgW="1800000" imgH="1800000" progId="">
                  <p:embed/>
                </p:oleObj>
              </mc:Choice>
              <mc:Fallback>
                <p:oleObj r:id="rId4" imgW="1800000" imgH="1800000" progId="">
                  <p:embed/>
                  <p:pic>
                    <p:nvPicPr>
                      <p:cNvPr id="0" name=""/>
                      <p:cNvPicPr/>
                      <p:nvPr/>
                    </p:nvPicPr>
                    <p:blipFill>
                      <a:blip r:embed="rId5"/>
                      <a:stretch>
                        <a:fillRect/>
                      </a:stretch>
                    </p:blipFill>
                    <p:spPr>
                      <a:xfrm>
                        <a:off x="1259632" y="2204864"/>
                        <a:ext cx="2952328" cy="2952328"/>
                      </a:xfrm>
                      <a:prstGeom prst="rect">
                        <a:avLst/>
                      </a:prstGeom>
                    </p:spPr>
                  </p:pic>
                </p:oleObj>
              </mc:Fallback>
            </mc:AlternateContent>
          </a:graphicData>
        </a:graphic>
      </p:graphicFrame>
    </p:spTree>
    <p:extLst>
      <p:ext uri="{BB962C8B-B14F-4D97-AF65-F5344CB8AC3E}">
        <p14:creationId xmlns:p14="http://schemas.microsoft.com/office/powerpoint/2010/main" val="3857231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3490" y="1027664"/>
            <a:ext cx="7416942" cy="1143000"/>
          </a:xfrm>
        </p:spPr>
        <p:txBody>
          <a:bodyPr>
            <a:normAutofit fontScale="90000"/>
          </a:bodyPr>
          <a:lstStyle/>
          <a:p>
            <a:r>
              <a:rPr lang="nl-NL" dirty="0"/>
              <a:t>Vraag 1: Visualiseren</a:t>
            </a:r>
            <a:br>
              <a:rPr lang="nl-NL" dirty="0"/>
            </a:br>
            <a:endParaRPr lang="en-GB" dirty="0"/>
          </a:p>
        </p:txBody>
      </p:sp>
      <p:sp>
        <p:nvSpPr>
          <p:cNvPr id="4" name="Tekstvak 3"/>
          <p:cNvSpPr txBox="1"/>
          <p:nvPr/>
        </p:nvSpPr>
        <p:spPr>
          <a:xfrm>
            <a:off x="4283968" y="2132856"/>
            <a:ext cx="4392488" cy="2308324"/>
          </a:xfrm>
          <a:prstGeom prst="rect">
            <a:avLst/>
          </a:prstGeom>
          <a:noFill/>
        </p:spPr>
        <p:txBody>
          <a:bodyPr wrap="square" rtlCol="0">
            <a:spAutoFit/>
          </a:bodyPr>
          <a:lstStyle/>
          <a:p>
            <a:r>
              <a:rPr lang="nl-NL" sz="2400" dirty="0"/>
              <a:t>Hoeveel schijven moet wit slaan?</a:t>
            </a:r>
          </a:p>
          <a:p>
            <a:endParaRPr lang="nl-NL" sz="2400" dirty="0"/>
          </a:p>
          <a:p>
            <a:r>
              <a:rPr lang="nl-NL" sz="2400" dirty="0"/>
              <a:t>A: 2 zwarte schijven</a:t>
            </a:r>
          </a:p>
          <a:p>
            <a:r>
              <a:rPr lang="nl-NL" sz="2400" dirty="0"/>
              <a:t>B: 4 zwarte schijven</a:t>
            </a:r>
          </a:p>
          <a:p>
            <a:r>
              <a:rPr lang="nl-NL" sz="2400" dirty="0"/>
              <a:t>C: 5 zwarte schijven </a:t>
            </a:r>
            <a:endParaRPr lang="en-GB" sz="2400" dirty="0"/>
          </a:p>
        </p:txBody>
      </p:sp>
      <p:sp>
        <p:nvSpPr>
          <p:cNvPr id="5" name="Tekstvak 4"/>
          <p:cNvSpPr txBox="1"/>
          <p:nvPr/>
        </p:nvSpPr>
        <p:spPr>
          <a:xfrm>
            <a:off x="4932040" y="188640"/>
            <a:ext cx="3024336" cy="369332"/>
          </a:xfrm>
          <a:prstGeom prst="rect">
            <a:avLst/>
          </a:prstGeom>
          <a:noFill/>
        </p:spPr>
        <p:txBody>
          <a:bodyPr wrap="square" rtlCol="0">
            <a:spAutoFit/>
          </a:bodyPr>
          <a:lstStyle/>
          <a:p>
            <a:pPr algn="ctr"/>
            <a:r>
              <a:rPr lang="nl-NL" b="1" dirty="0">
                <a:solidFill>
                  <a:schemeClr val="bg1"/>
                </a:solidFill>
              </a:rPr>
              <a:t>1 punt</a:t>
            </a:r>
            <a:endParaRPr lang="en-GB" b="1" dirty="0">
              <a:solidFill>
                <a:schemeClr val="bg1"/>
              </a:solidFill>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3436996417"/>
              </p:ext>
            </p:extLst>
          </p:nvPr>
        </p:nvGraphicFramePr>
        <p:xfrm>
          <a:off x="1184786" y="2204864"/>
          <a:ext cx="2883158" cy="2883158"/>
        </p:xfrm>
        <a:graphic>
          <a:graphicData uri="http://schemas.openxmlformats.org/presentationml/2006/ole">
            <mc:AlternateContent xmlns:mc="http://schemas.openxmlformats.org/markup-compatibility/2006">
              <mc:Choice xmlns:v="urn:schemas-microsoft-com:vml" Requires="v">
                <p:oleObj spid="_x0000_s15411" r:id="rId4" imgW="1800000" imgH="1800000" progId="">
                  <p:embed/>
                </p:oleObj>
              </mc:Choice>
              <mc:Fallback>
                <p:oleObj r:id="rId4" imgW="1800000" imgH="1800000" progId="">
                  <p:embed/>
                  <p:pic>
                    <p:nvPicPr>
                      <p:cNvPr id="0" name=""/>
                      <p:cNvPicPr/>
                      <p:nvPr/>
                    </p:nvPicPr>
                    <p:blipFill>
                      <a:blip r:embed="rId5"/>
                      <a:stretch>
                        <a:fillRect/>
                      </a:stretch>
                    </p:blipFill>
                    <p:spPr>
                      <a:xfrm>
                        <a:off x="1184786" y="2204864"/>
                        <a:ext cx="2883158" cy="2883158"/>
                      </a:xfrm>
                      <a:prstGeom prst="rect">
                        <a:avLst/>
                      </a:prstGeom>
                    </p:spPr>
                  </p:pic>
                </p:oleObj>
              </mc:Fallback>
            </mc:AlternateContent>
          </a:graphicData>
        </a:graphic>
      </p:graphicFrame>
    </p:spTree>
    <p:extLst>
      <p:ext uri="{BB962C8B-B14F-4D97-AF65-F5344CB8AC3E}">
        <p14:creationId xmlns:p14="http://schemas.microsoft.com/office/powerpoint/2010/main" val="1670110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027664"/>
            <a:ext cx="8208912" cy="1143000"/>
          </a:xfrm>
        </p:spPr>
        <p:txBody>
          <a:bodyPr>
            <a:normAutofit fontScale="90000"/>
          </a:bodyPr>
          <a:lstStyle/>
          <a:p>
            <a:r>
              <a:rPr lang="nl-NL" dirty="0"/>
              <a:t>Vraag 2: Welke beslissing neemt u?</a:t>
            </a:r>
            <a:br>
              <a:rPr lang="nl-NL" dirty="0"/>
            </a:br>
            <a:endParaRPr lang="en-GB" dirty="0"/>
          </a:p>
        </p:txBody>
      </p:sp>
      <p:sp>
        <p:nvSpPr>
          <p:cNvPr id="9" name="Tekstvak 8"/>
          <p:cNvSpPr txBox="1"/>
          <p:nvPr/>
        </p:nvSpPr>
        <p:spPr>
          <a:xfrm>
            <a:off x="4644008" y="2142996"/>
            <a:ext cx="3960440" cy="2677656"/>
          </a:xfrm>
          <a:prstGeom prst="rect">
            <a:avLst/>
          </a:prstGeom>
          <a:noFill/>
        </p:spPr>
        <p:txBody>
          <a:bodyPr wrap="square" rtlCol="0">
            <a:spAutoFit/>
          </a:bodyPr>
          <a:lstStyle/>
          <a:p>
            <a:r>
              <a:rPr lang="nl-NL" sz="2400" dirty="0"/>
              <a:t>Wat is de beste zet voor wit?</a:t>
            </a:r>
          </a:p>
          <a:p>
            <a:endParaRPr lang="nl-NL" sz="2400" dirty="0"/>
          </a:p>
          <a:p>
            <a:r>
              <a:rPr lang="nl-NL" sz="2400" dirty="0"/>
              <a:t>A: De zet met de groene pijl</a:t>
            </a:r>
          </a:p>
          <a:p>
            <a:r>
              <a:rPr lang="nl-NL" sz="2400" dirty="0"/>
              <a:t>B: De zet met de zwarte pijl</a:t>
            </a:r>
            <a:endParaRPr lang="en-GB" sz="2400" dirty="0"/>
          </a:p>
        </p:txBody>
      </p:sp>
      <p:sp>
        <p:nvSpPr>
          <p:cNvPr id="8" name="Tekstvak 7"/>
          <p:cNvSpPr txBox="1"/>
          <p:nvPr/>
        </p:nvSpPr>
        <p:spPr>
          <a:xfrm>
            <a:off x="4932040" y="188640"/>
            <a:ext cx="3024336" cy="369332"/>
          </a:xfrm>
          <a:prstGeom prst="rect">
            <a:avLst/>
          </a:prstGeom>
          <a:noFill/>
        </p:spPr>
        <p:txBody>
          <a:bodyPr wrap="square" rtlCol="0">
            <a:spAutoFit/>
          </a:bodyPr>
          <a:lstStyle/>
          <a:p>
            <a:pPr algn="ctr"/>
            <a:r>
              <a:rPr lang="nl-NL" b="1" dirty="0">
                <a:solidFill>
                  <a:schemeClr val="bg1"/>
                </a:solidFill>
              </a:rPr>
              <a:t>1 punt</a:t>
            </a:r>
            <a:endParaRPr lang="en-GB" b="1" dirty="0">
              <a:solidFill>
                <a:schemeClr val="bg1"/>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210455073"/>
              </p:ext>
            </p:extLst>
          </p:nvPr>
        </p:nvGraphicFramePr>
        <p:xfrm>
          <a:off x="1115616" y="2186270"/>
          <a:ext cx="2898914" cy="2898914"/>
        </p:xfrm>
        <a:graphic>
          <a:graphicData uri="http://schemas.openxmlformats.org/presentationml/2006/ole">
            <mc:AlternateContent xmlns:mc="http://schemas.openxmlformats.org/markup-compatibility/2006">
              <mc:Choice xmlns:v="urn:schemas-microsoft-com:vml" Requires="v">
                <p:oleObj spid="_x0000_s16435" r:id="rId4" imgW="1800000" imgH="1800000" progId="">
                  <p:embed/>
                </p:oleObj>
              </mc:Choice>
              <mc:Fallback>
                <p:oleObj r:id="rId4" imgW="1800000" imgH="1800000" progId="">
                  <p:embed/>
                  <p:pic>
                    <p:nvPicPr>
                      <p:cNvPr id="0" name=""/>
                      <p:cNvPicPr/>
                      <p:nvPr/>
                    </p:nvPicPr>
                    <p:blipFill>
                      <a:blip r:embed="rId5"/>
                      <a:stretch>
                        <a:fillRect/>
                      </a:stretch>
                    </p:blipFill>
                    <p:spPr>
                      <a:xfrm>
                        <a:off x="1115616" y="2186270"/>
                        <a:ext cx="2898914" cy="2898914"/>
                      </a:xfrm>
                      <a:prstGeom prst="rect">
                        <a:avLst/>
                      </a:prstGeom>
                    </p:spPr>
                  </p:pic>
                </p:oleObj>
              </mc:Fallback>
            </mc:AlternateContent>
          </a:graphicData>
        </a:graphic>
      </p:graphicFrame>
      <p:cxnSp>
        <p:nvCxnSpPr>
          <p:cNvPr id="5" name="Rechte verbindingslijn met pijl 4"/>
          <p:cNvCxnSpPr/>
          <p:nvPr/>
        </p:nvCxnSpPr>
        <p:spPr>
          <a:xfrm flipH="1" flipV="1">
            <a:off x="2345499" y="4233940"/>
            <a:ext cx="288032" cy="28803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 name="Rechte verbindingslijn met pijl 6"/>
          <p:cNvCxnSpPr/>
          <p:nvPr/>
        </p:nvCxnSpPr>
        <p:spPr>
          <a:xfrm flipV="1">
            <a:off x="2771800" y="4233940"/>
            <a:ext cx="288032" cy="28803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7244937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Golfv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2954</TotalTime>
  <Words>978</Words>
  <Application>Microsoft Office PowerPoint</Application>
  <PresentationFormat>Diavoorstelling (4:3)</PresentationFormat>
  <Paragraphs>179</Paragraphs>
  <Slides>17</Slides>
  <Notes>17</Notes>
  <HiddenSlides>0</HiddenSlides>
  <MMClips>0</MMClips>
  <ScaleCrop>false</ScaleCrop>
  <HeadingPairs>
    <vt:vector size="6" baseType="variant">
      <vt:variant>
        <vt:lpstr>Thema</vt:lpstr>
      </vt:variant>
      <vt:variant>
        <vt:i4>1</vt:i4>
      </vt:variant>
      <vt:variant>
        <vt:lpstr>Ingesloten OLE-bronprogramma's</vt:lpstr>
      </vt:variant>
      <vt:variant>
        <vt:i4>0</vt:i4>
      </vt:variant>
      <vt:variant>
        <vt:lpstr>Diatitels</vt:lpstr>
      </vt:variant>
      <vt:variant>
        <vt:i4>17</vt:i4>
      </vt:variant>
    </vt:vector>
  </HeadingPairs>
  <TitlesOfParts>
    <vt:vector size="18" baseType="lpstr">
      <vt:lpstr>Austin</vt:lpstr>
      <vt:lpstr>   Dammen houdt het brein fit</vt:lpstr>
      <vt:lpstr>Programma </vt:lpstr>
      <vt:lpstr>De schoonheid van het damspel </vt:lpstr>
      <vt:lpstr>Dammen is gezonde  voeding voor de hersenen  </vt:lpstr>
      <vt:lpstr>Quiz: Train uw hersenen</vt:lpstr>
      <vt:lpstr>Vuurwerk! </vt:lpstr>
      <vt:lpstr>Warming-up </vt:lpstr>
      <vt:lpstr>Vraag 1: Visualiseren </vt:lpstr>
      <vt:lpstr>Vraag 2: Welke beslissing neemt u? </vt:lpstr>
      <vt:lpstr>Vraag 3: Leren analyseren </vt:lpstr>
      <vt:lpstr>Vraag 4: Goed geheugen? </vt:lpstr>
      <vt:lpstr>Vraag 5: Concentratie </vt:lpstr>
      <vt:lpstr>Vraag 6: Logica </vt:lpstr>
      <vt:lpstr>Vraag 5: vervolg </vt:lpstr>
      <vt:lpstr>Vraag 7: Rekenen </vt:lpstr>
      <vt:lpstr>Vraag 8: Analyseren </vt:lpstr>
      <vt:lpstr>Activiteit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DAMCLINIC  CBS DE MORGENSER</dc:title>
  <dc:creator>Zainal Palmans</dc:creator>
  <cp:lastModifiedBy>Zainal Palmans</cp:lastModifiedBy>
  <cp:revision>99</cp:revision>
  <dcterms:created xsi:type="dcterms:W3CDTF">2014-09-02T19:39:19Z</dcterms:created>
  <dcterms:modified xsi:type="dcterms:W3CDTF">2017-09-25T14:33:46Z</dcterms:modified>
</cp:coreProperties>
</file>