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8" r:id="rId2"/>
    <p:sldId id="259" r:id="rId3"/>
  </p:sldIdLst>
  <p:sldSz cx="6858000" cy="9144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3252"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tangle 7"/>
          <p:cNvSpPr/>
          <p:nvPr/>
        </p:nvSpPr>
        <p:spPr>
          <a:xfrm>
            <a:off x="582930" y="0"/>
            <a:ext cx="5657850" cy="40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1500" y="4267200"/>
            <a:ext cx="5657850" cy="2032000"/>
          </a:xfrm>
        </p:spPr>
        <p:txBody>
          <a:bodyPr>
            <a:noAutofit/>
          </a:bodyPr>
          <a:lstStyle>
            <a:lvl1pPr>
              <a:defRPr sz="8000"/>
            </a:lvl1pPr>
          </a:lstStyle>
          <a:p>
            <a:r>
              <a:rPr lang="nl-NL"/>
              <a:t>Klik om de stijl te bewerken</a:t>
            </a:r>
            <a:endParaRPr lang="en-US" dirty="0"/>
          </a:p>
        </p:txBody>
      </p:sp>
      <p:sp>
        <p:nvSpPr>
          <p:cNvPr id="3" name="Subtitle 2"/>
          <p:cNvSpPr>
            <a:spLocks noGrp="1"/>
          </p:cNvSpPr>
          <p:nvPr>
            <p:ph type="subTitle" idx="1"/>
          </p:nvPr>
        </p:nvSpPr>
        <p:spPr>
          <a:xfrm>
            <a:off x="571500" y="6299200"/>
            <a:ext cx="5143500" cy="13208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21CADC08-2166-47CF-A1D5-1E7D80C3822F}" type="datetimeFigureOut">
              <a:rPr lang="nl-NL" smtClean="0"/>
              <a:t>25-9-2017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BD58E9-87E0-4CD6-AD6F-C2ECE0EA224E}" type="slidenum">
              <a:rPr lang="nl-NL" smtClean="0"/>
              <a:t>‹nr.›</a:t>
            </a:fld>
            <a:endParaRPr lang="nl-NL"/>
          </a:p>
        </p:txBody>
      </p:sp>
      <p:sp>
        <p:nvSpPr>
          <p:cNvPr id="7" name="Rectangle 6"/>
          <p:cNvSpPr/>
          <p:nvPr/>
        </p:nvSpPr>
        <p:spPr>
          <a:xfrm>
            <a:off x="582930" y="8229600"/>
            <a:ext cx="5657850"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685800" y="914400"/>
            <a:ext cx="5429250" cy="5181600"/>
          </a:xfrm>
        </p:spPr>
        <p:txBody>
          <a:bodyPr vert="eaVert"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1CADC08-2166-47CF-A1D5-1E7D80C3822F}" type="datetimeFigureOut">
              <a:rPr lang="nl-NL" smtClean="0"/>
              <a:t>25-9-2017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BD58E9-87E0-4CD6-AD6F-C2ECE0EA224E}"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 y="914402"/>
            <a:ext cx="1371600" cy="7213599"/>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943100" y="914401"/>
            <a:ext cx="4286250" cy="6502400"/>
          </a:xfrm>
        </p:spPr>
        <p:txBody>
          <a:bodyPr vert="eaVert"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1CADC08-2166-47CF-A1D5-1E7D80C3822F}" type="datetimeFigureOut">
              <a:rPr lang="nl-NL" smtClean="0"/>
              <a:t>25-9-2017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BD58E9-87E0-4CD6-AD6F-C2ECE0EA224E}"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1CADC08-2166-47CF-A1D5-1E7D80C3822F}" type="datetimeFigureOut">
              <a:rPr lang="nl-NL" smtClean="0"/>
              <a:t>25-9-2017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BD58E9-87E0-4CD6-AD6F-C2ECE0EA224E}"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582930" y="0"/>
            <a:ext cx="5657850" cy="40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500" y="4368800"/>
            <a:ext cx="5657850" cy="2235200"/>
          </a:xfrm>
        </p:spPr>
        <p:txBody>
          <a:bodyPr anchor="b" anchorCtr="0"/>
          <a:lstStyle>
            <a:lvl1pPr algn="l">
              <a:defRPr sz="5400" b="0" cap="all"/>
            </a:lvl1pPr>
          </a:lstStyle>
          <a:p>
            <a:r>
              <a:rPr lang="nl-NL"/>
              <a:t>Klik om de stijl te bewerken</a:t>
            </a:r>
            <a:endParaRPr lang="en-US" dirty="0"/>
          </a:p>
        </p:txBody>
      </p:sp>
      <p:sp>
        <p:nvSpPr>
          <p:cNvPr id="3" name="Text Placeholder 2"/>
          <p:cNvSpPr>
            <a:spLocks noGrp="1"/>
          </p:cNvSpPr>
          <p:nvPr>
            <p:ph type="body" idx="1"/>
          </p:nvPr>
        </p:nvSpPr>
        <p:spPr>
          <a:xfrm>
            <a:off x="571500" y="6604000"/>
            <a:ext cx="5143500" cy="12192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21CADC08-2166-47CF-A1D5-1E7D80C3822F}" type="datetimeFigureOut">
              <a:rPr lang="nl-NL" smtClean="0"/>
              <a:t>25-9-2017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7BD58E9-87E0-4CD6-AD6F-C2ECE0EA224E}" type="slidenum">
              <a:rPr lang="nl-NL" smtClean="0"/>
              <a:t>‹nr.›</a:t>
            </a:fld>
            <a:endParaRPr lang="nl-NL"/>
          </a:p>
        </p:txBody>
      </p:sp>
      <p:sp>
        <p:nvSpPr>
          <p:cNvPr id="8" name="Rectangle 7"/>
          <p:cNvSpPr/>
          <p:nvPr/>
        </p:nvSpPr>
        <p:spPr>
          <a:xfrm>
            <a:off x="582930" y="8229600"/>
            <a:ext cx="5657850"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571500" y="812801"/>
            <a:ext cx="2743200" cy="50231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486150" y="812801"/>
            <a:ext cx="2743200" cy="50231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21CADC08-2166-47CF-A1D5-1E7D80C3822F}" type="datetimeFigureOut">
              <a:rPr lang="nl-NL" smtClean="0"/>
              <a:t>25-9-2017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7BD58E9-87E0-4CD6-AD6F-C2ECE0EA224E}"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569214" y="812800"/>
            <a:ext cx="2743200" cy="853016"/>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569214" y="1772352"/>
            <a:ext cx="2743200" cy="4064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483864" y="812800"/>
            <a:ext cx="2743200" cy="853016"/>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483864" y="1772352"/>
            <a:ext cx="2743200" cy="4064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21CADC08-2166-47CF-A1D5-1E7D80C3822F}" type="datetimeFigureOut">
              <a:rPr lang="nl-NL" smtClean="0"/>
              <a:t>25-9-2017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7BD58E9-87E0-4CD6-AD6F-C2ECE0EA224E}" type="slidenum">
              <a:rPr lang="nl-NL" smtClean="0"/>
              <a:t>‹nr.›</a:t>
            </a:fld>
            <a:endParaRPr lang="nl-NL"/>
          </a:p>
        </p:txBody>
      </p:sp>
      <p:cxnSp>
        <p:nvCxnSpPr>
          <p:cNvPr id="11" name="Straight Connector 10"/>
          <p:cNvCxnSpPr/>
          <p:nvPr/>
        </p:nvCxnSpPr>
        <p:spPr>
          <a:xfrm>
            <a:off x="569214" y="1665816"/>
            <a:ext cx="2743200" cy="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83864" y="1665816"/>
            <a:ext cx="2743200" cy="211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21CADC08-2166-47CF-A1D5-1E7D80C3822F}" type="datetimeFigureOut">
              <a:rPr lang="nl-NL" smtClean="0"/>
              <a:t>25-9-2017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7BD58E9-87E0-4CD6-AD6F-C2ECE0EA224E}"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ADC08-2166-47CF-A1D5-1E7D80C3822F}" type="datetimeFigureOut">
              <a:rPr lang="nl-NL" smtClean="0"/>
              <a:t>25-9-2017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7BD58E9-87E0-4CD6-AD6F-C2ECE0EA224E}"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71500" y="6096000"/>
            <a:ext cx="5088636" cy="2133600"/>
          </a:xfrm>
        </p:spPr>
        <p:txBody>
          <a:bodyPr anchor="b">
            <a:normAutofit/>
          </a:bodyPr>
          <a:lstStyle>
            <a:lvl1pPr algn="l">
              <a:defRPr sz="5400" b="0"/>
            </a:lvl1pPr>
          </a:lstStyle>
          <a:p>
            <a:r>
              <a:rPr lang="nl-NL"/>
              <a:t>Klik om de stijl te bewerken</a:t>
            </a:r>
            <a:endParaRPr lang="en-US"/>
          </a:p>
        </p:txBody>
      </p:sp>
      <p:sp>
        <p:nvSpPr>
          <p:cNvPr id="3" name="Content Placeholder 2"/>
          <p:cNvSpPr>
            <a:spLocks noGrp="1"/>
          </p:cNvSpPr>
          <p:nvPr>
            <p:ph idx="1"/>
          </p:nvPr>
        </p:nvSpPr>
        <p:spPr>
          <a:xfrm>
            <a:off x="2783149" y="609600"/>
            <a:ext cx="3446201" cy="54863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1501" y="609600"/>
            <a:ext cx="2005243" cy="54864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21CADC08-2166-47CF-A1D5-1E7D80C3822F}" type="datetimeFigureOut">
              <a:rPr lang="nl-NL" smtClean="0"/>
              <a:t>25-9-2017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7BD58E9-87E0-4CD6-AD6F-C2ECE0EA224E}" type="slidenum">
              <a:rPr lang="nl-NL" smtClean="0"/>
              <a:t>‹nr.›</a:t>
            </a:fld>
            <a:endParaRPr lang="nl-NL"/>
          </a:p>
        </p:txBody>
      </p:sp>
      <p:cxnSp>
        <p:nvCxnSpPr>
          <p:cNvPr id="10" name="Straight Connector 9"/>
          <p:cNvCxnSpPr/>
          <p:nvPr/>
        </p:nvCxnSpPr>
        <p:spPr>
          <a:xfrm rot="5400000">
            <a:off x="146645" y="3353263"/>
            <a:ext cx="5080000" cy="1191"/>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69214" y="6096000"/>
            <a:ext cx="5088636" cy="2133600"/>
          </a:xfrm>
        </p:spPr>
        <p:txBody>
          <a:bodyPr anchor="b">
            <a:normAutofit/>
          </a:bodyPr>
          <a:lstStyle>
            <a:lvl1pPr algn="l">
              <a:defRPr sz="5400" b="0"/>
            </a:lvl1pPr>
          </a:lstStyle>
          <a:p>
            <a:r>
              <a:rPr lang="nl-NL"/>
              <a:t>Klik om de stijl te bewerken</a:t>
            </a:r>
            <a:endParaRPr lang="en-US" dirty="0"/>
          </a:p>
        </p:txBody>
      </p:sp>
      <p:sp>
        <p:nvSpPr>
          <p:cNvPr id="3" name="Picture Placeholder 2"/>
          <p:cNvSpPr>
            <a:spLocks noGrp="1"/>
          </p:cNvSpPr>
          <p:nvPr>
            <p:ph type="pic" idx="1"/>
          </p:nvPr>
        </p:nvSpPr>
        <p:spPr>
          <a:xfrm>
            <a:off x="582930" y="609600"/>
            <a:ext cx="5657850" cy="38608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37794" y="4673600"/>
            <a:ext cx="5543550" cy="1073149"/>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21CADC08-2166-47CF-A1D5-1E7D80C3822F}" type="datetimeFigureOut">
              <a:rPr lang="nl-NL" smtClean="0"/>
              <a:t>25-9-2017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7BD58E9-87E0-4CD6-AD6F-C2ECE0EA224E}"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6096000"/>
            <a:ext cx="5086350" cy="2133600"/>
          </a:xfrm>
          <a:prstGeom prst="rect">
            <a:avLst/>
          </a:prstGeom>
        </p:spPr>
        <p:txBody>
          <a:bodyPr vert="horz" lIns="91440" tIns="45720" rIns="91440" bIns="45720" rtlCol="0" anchor="b" anchorCtr="0">
            <a:normAutofit/>
          </a:bodyPr>
          <a:lstStyle/>
          <a:p>
            <a:r>
              <a:rPr lang="nl-NL"/>
              <a:t>Klik om de stijl te bewerken</a:t>
            </a:r>
            <a:endParaRPr lang="en-US" dirty="0"/>
          </a:p>
        </p:txBody>
      </p:sp>
      <p:sp>
        <p:nvSpPr>
          <p:cNvPr id="3" name="Text Placeholder 2"/>
          <p:cNvSpPr>
            <a:spLocks noGrp="1"/>
          </p:cNvSpPr>
          <p:nvPr>
            <p:ph type="body" idx="1"/>
          </p:nvPr>
        </p:nvSpPr>
        <p:spPr>
          <a:xfrm>
            <a:off x="571500" y="914400"/>
            <a:ext cx="5657850" cy="5181600"/>
          </a:xfrm>
          <a:prstGeom prst="rect">
            <a:avLst/>
          </a:prstGeom>
        </p:spPr>
        <p:txBody>
          <a:bodyPr vert="horz" lIns="91440" tIns="45720" rIns="91440" bIns="45720" rtlCol="0" anchor="ctr" anchorCtr="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4686300" y="8278369"/>
            <a:ext cx="1600200" cy="486833"/>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1CADC08-2166-47CF-A1D5-1E7D80C3822F}" type="datetimeFigureOut">
              <a:rPr lang="nl-NL" smtClean="0"/>
              <a:t>25-9-2017</a:t>
            </a:fld>
            <a:endParaRPr lang="nl-NL"/>
          </a:p>
        </p:txBody>
      </p:sp>
      <p:sp>
        <p:nvSpPr>
          <p:cNvPr id="5" name="Footer Placeholder 4"/>
          <p:cNvSpPr>
            <a:spLocks noGrp="1"/>
          </p:cNvSpPr>
          <p:nvPr>
            <p:ph type="ftr" sz="quarter" idx="3"/>
          </p:nvPr>
        </p:nvSpPr>
        <p:spPr>
          <a:xfrm>
            <a:off x="571500" y="8278369"/>
            <a:ext cx="3655402" cy="486833"/>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nl-NL"/>
          </a:p>
        </p:txBody>
      </p:sp>
      <p:sp>
        <p:nvSpPr>
          <p:cNvPr id="6" name="Slide Number Placeholder 5"/>
          <p:cNvSpPr>
            <a:spLocks noGrp="1"/>
          </p:cNvSpPr>
          <p:nvPr>
            <p:ph type="sldNum" sz="quarter" idx="4"/>
          </p:nvPr>
        </p:nvSpPr>
        <p:spPr>
          <a:xfrm>
            <a:off x="5715000" y="7583425"/>
            <a:ext cx="571500" cy="486833"/>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7BD58E9-87E0-4CD6-AD6F-C2ECE0EA224E}" type="slidenum">
              <a:rPr lang="nl-NL" smtClean="0"/>
              <a:t>‹nr.›</a:t>
            </a:fld>
            <a:endParaRPr lang="nl-NL"/>
          </a:p>
        </p:txBody>
      </p:sp>
      <p:sp>
        <p:nvSpPr>
          <p:cNvPr id="8" name="Rectangle 7"/>
          <p:cNvSpPr/>
          <p:nvPr/>
        </p:nvSpPr>
        <p:spPr>
          <a:xfrm>
            <a:off x="582930" y="0"/>
            <a:ext cx="5657850" cy="5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2930" y="8229600"/>
            <a:ext cx="5657850"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Users\Zainal Palmans\Downloads\light-bulb-124604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006" r="-1"/>
          <a:stretch/>
        </p:blipFill>
        <p:spPr bwMode="auto">
          <a:xfrm>
            <a:off x="0" y="1"/>
            <a:ext cx="6822095" cy="9143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257044" y="-396552"/>
            <a:ext cx="6336704" cy="3312368"/>
          </a:xfrm>
        </p:spPr>
        <p:txBody>
          <a:bodyPr/>
          <a:lstStyle/>
          <a:p>
            <a:pPr algn="ctr"/>
            <a:r>
              <a:rPr lang="nl-NL" sz="2400" dirty="0"/>
              <a:t/>
            </a:r>
            <a:br>
              <a:rPr lang="nl-NL" sz="2400" dirty="0"/>
            </a:br>
            <a:endParaRPr lang="nl-NL" sz="2400" dirty="0"/>
          </a:p>
        </p:txBody>
      </p:sp>
      <p:sp>
        <p:nvSpPr>
          <p:cNvPr id="3" name="Ondertitel 2"/>
          <p:cNvSpPr>
            <a:spLocks noGrp="1"/>
          </p:cNvSpPr>
          <p:nvPr>
            <p:ph type="subTitle" idx="1"/>
          </p:nvPr>
        </p:nvSpPr>
        <p:spPr>
          <a:xfrm>
            <a:off x="188640" y="539552"/>
            <a:ext cx="6480720" cy="2148932"/>
          </a:xfrm>
        </p:spPr>
        <p:txBody>
          <a:bodyPr>
            <a:noAutofit/>
          </a:bodyPr>
          <a:lstStyle/>
          <a:p>
            <a:pPr algn="ctr"/>
            <a:r>
              <a:rPr lang="nl-NL"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CLINIC</a:t>
            </a:r>
            <a:r>
              <a:rPr lang="nl-NL"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nl-NL"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nl-NL" sz="4000" b="1" spc="50" dirty="0">
                <a:ln w="13500">
                  <a:solidFill>
                    <a:schemeClr val="accent1">
                      <a:shade val="2500"/>
                      <a:alpha val="6500"/>
                    </a:schemeClr>
                  </a:solidFill>
                  <a:prstDash val="solid"/>
                </a:ln>
                <a:solidFill>
                  <a:srgbClr val="FFC000">
                    <a:alpha val="95000"/>
                  </a:srgbClr>
                </a:solidFill>
                <a:effectLst>
                  <a:innerShdw blurRad="50900" dist="38500" dir="13500000">
                    <a:srgbClr val="000000">
                      <a:alpha val="60000"/>
                    </a:srgbClr>
                  </a:innerShdw>
                </a:effectLst>
              </a:rPr>
              <a:t>STRATEGISCH DENKEN</a:t>
            </a:r>
            <a:r>
              <a:rPr lang="nl-NL"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nl-NL"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nl-NL"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MET TOPDAMMERS</a:t>
            </a:r>
            <a:br>
              <a:rPr lang="nl-NL"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nl-NL"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Wouter Sipma</a:t>
            </a:r>
            <a:br>
              <a:rPr lang="nl-NL"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nl-NL"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Jan </a:t>
            </a:r>
            <a:r>
              <a:rPr lang="nl-NL" sz="18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Ekke</a:t>
            </a:r>
            <a:r>
              <a:rPr lang="nl-NL"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de Vries</a:t>
            </a:r>
            <a:r>
              <a:rPr lang="nl-NL"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nl-NL"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endParaRPr lang="nl-NL"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Tekstvak 6"/>
          <p:cNvSpPr txBox="1"/>
          <p:nvPr/>
        </p:nvSpPr>
        <p:spPr>
          <a:xfrm>
            <a:off x="0" y="6468135"/>
            <a:ext cx="6858000" cy="461665"/>
          </a:xfrm>
          <a:prstGeom prst="rect">
            <a:avLst/>
          </a:prstGeom>
          <a:solidFill>
            <a:schemeClr val="tx1"/>
          </a:solidFill>
          <a:ln>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nl-NL"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1,5 UUR + NETWERKBORREL</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963" y="1669797"/>
            <a:ext cx="894845" cy="780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8024" t="4858" b="6772"/>
          <a:stretch/>
        </p:blipFill>
        <p:spPr bwMode="auto">
          <a:xfrm>
            <a:off x="5229200" y="1669797"/>
            <a:ext cx="894845" cy="798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Tekstvak 12"/>
          <p:cNvSpPr txBox="1"/>
          <p:nvPr/>
        </p:nvSpPr>
        <p:spPr>
          <a:xfrm>
            <a:off x="35905" y="8604448"/>
            <a:ext cx="6814887" cy="523220"/>
          </a:xfrm>
          <a:prstGeom prst="rect">
            <a:avLst/>
          </a:prstGeom>
          <a:noFill/>
        </p:spPr>
        <p:txBody>
          <a:bodyPr wrap="square" rtlCol="0">
            <a:spAutoFit/>
          </a:bodyPr>
          <a:lstStyle/>
          <a:p>
            <a:pPr algn="ctr"/>
            <a:r>
              <a:rPr lang="nl-NL" sz="1400" dirty="0">
                <a:solidFill>
                  <a:schemeClr val="bg1"/>
                </a:solidFill>
              </a:rPr>
              <a:t>Interesse? Neem contact op met Jan </a:t>
            </a:r>
            <a:r>
              <a:rPr lang="nl-NL" sz="1400" dirty="0" err="1">
                <a:solidFill>
                  <a:schemeClr val="bg1"/>
                </a:solidFill>
              </a:rPr>
              <a:t>Ekke</a:t>
            </a:r>
            <a:r>
              <a:rPr lang="nl-NL" sz="1400" dirty="0">
                <a:solidFill>
                  <a:schemeClr val="bg1"/>
                </a:solidFill>
              </a:rPr>
              <a:t> de Vries</a:t>
            </a:r>
            <a:br>
              <a:rPr lang="nl-NL" sz="1400" dirty="0">
                <a:solidFill>
                  <a:schemeClr val="bg1"/>
                </a:solidFill>
              </a:rPr>
            </a:br>
            <a:r>
              <a:rPr lang="nl-NL" sz="1400" dirty="0">
                <a:solidFill>
                  <a:schemeClr val="bg1"/>
                </a:solidFill>
              </a:rPr>
              <a:t>Mobiel: 06 55 788 750 | Mail: info@jedevries-advies.nl</a:t>
            </a:r>
          </a:p>
        </p:txBody>
      </p:sp>
      <p:cxnSp>
        <p:nvCxnSpPr>
          <p:cNvPr id="15" name="Rechte verbindingslijn met pijl 14"/>
          <p:cNvCxnSpPr/>
          <p:nvPr/>
        </p:nvCxnSpPr>
        <p:spPr>
          <a:xfrm flipH="1">
            <a:off x="1916832" y="2059979"/>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Rechte verbindingslijn met pijl 24"/>
          <p:cNvCxnSpPr/>
          <p:nvPr/>
        </p:nvCxnSpPr>
        <p:spPr>
          <a:xfrm rot="10800000" flipH="1">
            <a:off x="4509120" y="2339752"/>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kstvak 15"/>
          <p:cNvSpPr txBox="1"/>
          <p:nvPr/>
        </p:nvSpPr>
        <p:spPr>
          <a:xfrm>
            <a:off x="332656" y="224391"/>
            <a:ext cx="6336704" cy="369332"/>
          </a:xfrm>
          <a:prstGeom prst="rect">
            <a:avLst/>
          </a:prstGeom>
          <a:noFill/>
        </p:spPr>
        <p:txBody>
          <a:bodyPr wrap="square" rtlCol="0">
            <a:spAutoFit/>
          </a:bodyPr>
          <a:lstStyle/>
          <a:p>
            <a:pPr algn="ctr"/>
            <a:r>
              <a:rPr lang="nl-NL" dirty="0">
                <a:solidFill>
                  <a:schemeClr val="bg1"/>
                </a:solidFill>
              </a:rPr>
              <a:t>LANDSKAMPIOEN HIJKEN DTC GEEFT</a:t>
            </a:r>
          </a:p>
        </p:txBody>
      </p:sp>
      <p:sp>
        <p:nvSpPr>
          <p:cNvPr id="19" name="Tekstvak 18"/>
          <p:cNvSpPr txBox="1"/>
          <p:nvPr/>
        </p:nvSpPr>
        <p:spPr>
          <a:xfrm>
            <a:off x="1124744" y="7092280"/>
            <a:ext cx="4248472" cy="1323439"/>
          </a:xfrm>
          <a:prstGeom prst="rect">
            <a:avLst/>
          </a:prstGeom>
          <a:noFill/>
        </p:spPr>
        <p:txBody>
          <a:bodyPr wrap="square" rtlCol="0">
            <a:spAutoFit/>
          </a:bodyPr>
          <a:lstStyle/>
          <a:p>
            <a:pPr algn="just"/>
            <a:r>
              <a:rPr lang="nl-NL" dirty="0">
                <a:latin typeface="Cooper Std Black" pitchFamily="18" charset="0"/>
              </a:rPr>
              <a:t>                   </a:t>
            </a:r>
            <a:r>
              <a:rPr lang="nl-NL" sz="2000" dirty="0">
                <a:solidFill>
                  <a:schemeClr val="bg1"/>
                </a:solidFill>
                <a:latin typeface="Cooper Std Black" pitchFamily="18" charset="0"/>
              </a:rPr>
              <a:t>Voor </a:t>
            </a:r>
          </a:p>
          <a:p>
            <a:pPr algn="just"/>
            <a:r>
              <a:rPr lang="nl-NL" sz="2000" dirty="0">
                <a:solidFill>
                  <a:schemeClr val="bg1"/>
                </a:solidFill>
                <a:latin typeface="Cooper Std Black" pitchFamily="18" charset="0"/>
              </a:rPr>
              <a:t>                     Ondernemers               	 Managers  &amp; </a:t>
            </a:r>
          </a:p>
          <a:p>
            <a:pPr algn="just"/>
            <a:r>
              <a:rPr lang="nl-NL" sz="2000" dirty="0">
                <a:solidFill>
                  <a:schemeClr val="bg1"/>
                </a:solidFill>
                <a:latin typeface="Cooper Std Black" pitchFamily="18" charset="0"/>
              </a:rPr>
              <a:t>                    Bestuurders</a:t>
            </a:r>
          </a:p>
        </p:txBody>
      </p:sp>
      <p:sp>
        <p:nvSpPr>
          <p:cNvPr id="29" name="Tekstvak 28"/>
          <p:cNvSpPr txBox="1"/>
          <p:nvPr/>
        </p:nvSpPr>
        <p:spPr>
          <a:xfrm>
            <a:off x="921122" y="3705984"/>
            <a:ext cx="4979850" cy="1477328"/>
          </a:xfrm>
          <a:prstGeom prst="rect">
            <a:avLst/>
          </a:prstGeom>
          <a:solidFill>
            <a:schemeClr val="accent6">
              <a:lumMod val="20000"/>
              <a:lumOff val="80000"/>
              <a:alpha val="47059"/>
            </a:schemeClr>
          </a:solidFill>
          <a:ln>
            <a:solidFill>
              <a:srgbClr val="000000">
                <a:alpha val="50196"/>
              </a:srgbClr>
            </a:solidFill>
          </a:ln>
          <a:scene3d>
            <a:camera prst="perspectiveHeroicExtremeLeftFacing"/>
            <a:lightRig rig="threePt" dir="t"/>
          </a:scene3d>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nl-NL" dirty="0">
                <a:solidFill>
                  <a:schemeClr val="bg1"/>
                </a:solidFill>
                <a:latin typeface="Arial Black" panose="020B0A04020102020204" pitchFamily="34" charset="0"/>
              </a:rPr>
              <a:t>VERSTERK UW DENKKRACHT IN EEN LEUKE EN VERFRISSENDE CLINIC MET EEN QUIZ EN DAMACTIVITEIT</a:t>
            </a:r>
            <a:br>
              <a:rPr lang="nl-NL" dirty="0">
                <a:solidFill>
                  <a:schemeClr val="bg1"/>
                </a:solidFill>
                <a:latin typeface="Arial Black" panose="020B0A04020102020204" pitchFamily="34" charset="0"/>
              </a:rPr>
            </a:br>
            <a:endParaRPr lang="nl-NL" dirty="0">
              <a:solidFill>
                <a:schemeClr val="bg1"/>
              </a:solidFill>
              <a:latin typeface="Arial Black" panose="020B0A04020102020204" pitchFamily="34" charset="0"/>
            </a:endParaRPr>
          </a:p>
          <a:p>
            <a:pPr algn="ctr"/>
            <a:r>
              <a:rPr lang="nl-NL" i="1" dirty="0">
                <a:solidFill>
                  <a:schemeClr val="bg1"/>
                </a:solidFill>
                <a:latin typeface="Arial Black" panose="020B0A04020102020204" pitchFamily="34" charset="0"/>
              </a:rPr>
              <a:t>‘BEDRIJFSLEVEN MEETS DAMMEN’</a:t>
            </a:r>
            <a:endParaRPr lang="nl-NL" i="1" dirty="0">
              <a:latin typeface="Arial Black" panose="020B0A04020102020204" pitchFamily="34" charset="0"/>
            </a:endParaRPr>
          </a:p>
        </p:txBody>
      </p:sp>
    </p:spTree>
    <p:extLst>
      <p:ext uri="{BB962C8B-B14F-4D97-AF65-F5344CB8AC3E}">
        <p14:creationId xmlns:p14="http://schemas.microsoft.com/office/powerpoint/2010/main" val="189981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7044" y="-396552"/>
            <a:ext cx="6336704" cy="3312368"/>
          </a:xfrm>
        </p:spPr>
        <p:txBody>
          <a:bodyPr/>
          <a:lstStyle/>
          <a:p>
            <a:pPr algn="ctr"/>
            <a:r>
              <a:rPr lang="nl-NL" sz="2400" dirty="0"/>
              <a:t/>
            </a:r>
            <a:br>
              <a:rPr lang="nl-NL" sz="2400" dirty="0"/>
            </a:br>
            <a:endParaRPr lang="nl-NL" sz="2400"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515" t="-2256" r="26696" b="19017"/>
          <a:stretch/>
        </p:blipFill>
        <p:spPr bwMode="auto">
          <a:xfrm>
            <a:off x="3717032" y="6228184"/>
            <a:ext cx="2276872" cy="1910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kstvak 3"/>
          <p:cNvSpPr txBox="1"/>
          <p:nvPr/>
        </p:nvSpPr>
        <p:spPr>
          <a:xfrm>
            <a:off x="260648" y="395536"/>
            <a:ext cx="6408116"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b="1" dirty="0">
                <a:latin typeface="Helvetica" pitchFamily="34" charset="0"/>
              </a:rPr>
              <a:t>Belang van strategisch denken</a:t>
            </a:r>
            <a:r>
              <a:rPr lang="nl-NL" dirty="0">
                <a:latin typeface="Helvetica" pitchFamily="34" charset="0"/>
              </a:rPr>
              <a:t/>
            </a:r>
            <a:br>
              <a:rPr lang="nl-NL" dirty="0">
                <a:latin typeface="Helvetica" pitchFamily="34" charset="0"/>
              </a:rPr>
            </a:br>
            <a:r>
              <a:rPr lang="nl-NL" sz="1600" dirty="0">
                <a:latin typeface="Helvetica" pitchFamily="34" charset="0"/>
              </a:rPr>
              <a:t>We worden geacht soms onder tijdsdruk complexe beslissingen te nemen. Welke informatie betrekken we daar dan in? Wat is de kwaliteit van het afwegingsproces? Daar komt bij dat we door digitalisering minder beroep doen op onze hersenen. Onze denkkracht staat onder druk. Hoe houden we onszelf bij de les?</a:t>
            </a:r>
            <a:endParaRPr lang="nl-NL" dirty="0"/>
          </a:p>
        </p:txBody>
      </p:sp>
      <p:sp>
        <p:nvSpPr>
          <p:cNvPr id="6" name="Rechthoek 5"/>
          <p:cNvSpPr/>
          <p:nvPr/>
        </p:nvSpPr>
        <p:spPr>
          <a:xfrm>
            <a:off x="260648" y="2267744"/>
            <a:ext cx="6407521"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nl-NL" sz="1600" b="1" dirty="0">
                <a:latin typeface="Helvetica" pitchFamily="34" charset="0"/>
              </a:rPr>
              <a:t>Wat gaan we doen?</a:t>
            </a:r>
            <a:r>
              <a:rPr lang="nl-NL" sz="1600" dirty="0">
                <a:latin typeface="Helvetica" pitchFamily="34" charset="0"/>
              </a:rPr>
              <a:t> </a:t>
            </a:r>
            <a:br>
              <a:rPr lang="nl-NL" sz="1600" dirty="0">
                <a:latin typeface="Helvetica" pitchFamily="34" charset="0"/>
              </a:rPr>
            </a:br>
            <a:r>
              <a:rPr lang="nl-NL" sz="1600" dirty="0">
                <a:latin typeface="Helvetica" pitchFamily="34" charset="0"/>
              </a:rPr>
              <a:t>We nemen een kijkje in de wereld van de damwereld en de topdammers, hun afwegingsproces, hoe komen ze tot besluitvorming, hoe ze streven naar 100% perfecte besluiten (onder tijdsdruk) en beslissingen. Dit vertalen we naar de wereld van ondernemers, managers en bestuurders: wat kunnen zij leren van deze topdammers en het damspel? </a:t>
            </a:r>
          </a:p>
        </p:txBody>
      </p:sp>
      <p:sp>
        <p:nvSpPr>
          <p:cNvPr id="22" name="Tekstvak 21"/>
          <p:cNvSpPr txBox="1"/>
          <p:nvPr/>
        </p:nvSpPr>
        <p:spPr>
          <a:xfrm>
            <a:off x="1052736" y="6696588"/>
            <a:ext cx="2304256" cy="1015663"/>
          </a:xfrm>
          <a:prstGeom prst="rect">
            <a:avLst/>
          </a:prstGeom>
          <a:noFill/>
        </p:spPr>
        <p:txBody>
          <a:bodyPr wrap="square" rtlCol="0">
            <a:spAutoFit/>
          </a:bodyPr>
          <a:lstStyle/>
          <a:p>
            <a:pPr algn="ctr"/>
            <a:r>
              <a:rPr lang="nl-NL" sz="1200" i="1" dirty="0"/>
              <a:t>Wereldkampioenen Roel </a:t>
            </a:r>
            <a:r>
              <a:rPr lang="nl-NL" sz="1200" i="1" dirty="0" err="1"/>
              <a:t>Boomstra</a:t>
            </a:r>
            <a:r>
              <a:rPr lang="nl-NL" sz="1200" i="1" dirty="0"/>
              <a:t> en </a:t>
            </a:r>
            <a:r>
              <a:rPr lang="nl-NL" sz="1200" i="1"/>
              <a:t>Harm Wiersma, </a:t>
            </a:r>
            <a:r>
              <a:rPr lang="nl-NL" sz="1200" i="1" dirty="0"/>
              <a:t>dammend voor </a:t>
            </a:r>
            <a:r>
              <a:rPr lang="nl-NL" sz="1200" i="1"/>
              <a:t>Hijken DTC, geven </a:t>
            </a:r>
            <a:r>
              <a:rPr lang="nl-NL" sz="1200" i="1" dirty="0"/>
              <a:t>een demonstratie bij Autobedrijf </a:t>
            </a:r>
            <a:r>
              <a:rPr lang="nl-NL" sz="1200" i="1" dirty="0" err="1"/>
              <a:t>Misker</a:t>
            </a:r>
            <a:r>
              <a:rPr lang="nl-NL" sz="1200" i="1" dirty="0"/>
              <a:t> uit Emmen </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664" y="4283968"/>
            <a:ext cx="1757139" cy="175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kstvak 16"/>
          <p:cNvSpPr txBox="1"/>
          <p:nvPr/>
        </p:nvSpPr>
        <p:spPr>
          <a:xfrm>
            <a:off x="2348880" y="4094512"/>
            <a:ext cx="4032448" cy="2031325"/>
          </a:xfrm>
          <a:prstGeom prst="rect">
            <a:avLst/>
          </a:prstGeom>
          <a:noFill/>
        </p:spPr>
        <p:txBody>
          <a:bodyPr wrap="square" rtlCol="0">
            <a:spAutoFit/>
          </a:bodyPr>
          <a:lstStyle/>
          <a:p>
            <a:r>
              <a:rPr lang="nl-NL" sz="1400" b="1" dirty="0">
                <a:latin typeface="Helvetica" pitchFamily="34" charset="0"/>
              </a:rPr>
              <a:t>Een lastige beslissing</a:t>
            </a:r>
            <a:r>
              <a:rPr lang="nl-NL" sz="1400" dirty="0">
                <a:latin typeface="Helvetica" pitchFamily="34" charset="0"/>
              </a:rPr>
              <a:t/>
            </a:r>
            <a:br>
              <a:rPr lang="nl-NL" sz="1400" dirty="0">
                <a:latin typeface="Helvetica" pitchFamily="34" charset="0"/>
              </a:rPr>
            </a:br>
            <a:r>
              <a:rPr lang="nl-NL" sz="1400" dirty="0">
                <a:latin typeface="Helvetica" pitchFamily="34" charset="0"/>
              </a:rPr>
              <a:t>In het bedrijfsleven is het belangrijk om op het juiste moment de goede beslissingen te nemen. Denk aan go/no-go van projecten, onderhandelingen en soms is daarvoor een offer nodig. Bij een verkeerde beslissing kan het resultaat tegenvallen</a:t>
            </a:r>
            <a:r>
              <a:rPr lang="nl-NL" sz="1400">
                <a:latin typeface="Helvetica" pitchFamily="34" charset="0"/>
              </a:rPr>
              <a:t>. In </a:t>
            </a:r>
            <a:r>
              <a:rPr lang="nl-NL" sz="1400" dirty="0">
                <a:latin typeface="Helvetica" pitchFamily="34" charset="0"/>
              </a:rPr>
              <a:t>de diagramstand kan wit aan zet nog winnen, maar dan moet hij wel accuraat zijn. Ziet u hoe?</a:t>
            </a:r>
          </a:p>
        </p:txBody>
      </p:sp>
    </p:spTree>
    <p:extLst>
      <p:ext uri="{BB962C8B-B14F-4D97-AF65-F5344CB8AC3E}">
        <p14:creationId xmlns:p14="http://schemas.microsoft.com/office/powerpoint/2010/main" val="1620184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230</TotalTime>
  <Words>69</Words>
  <Application>Microsoft Office PowerPoint</Application>
  <PresentationFormat>Diavoorstelling (4:3)</PresentationFormat>
  <Paragraphs>15</Paragraphs>
  <Slides>2</Slides>
  <Notes>0</Notes>
  <HiddenSlides>0</HiddenSlides>
  <MMClips>0</MMClips>
  <ScaleCrop>false</ScaleCrop>
  <HeadingPairs>
    <vt:vector size="4" baseType="variant">
      <vt:variant>
        <vt:lpstr>Thema</vt:lpstr>
      </vt:variant>
      <vt:variant>
        <vt:i4>1</vt:i4>
      </vt:variant>
      <vt:variant>
        <vt:lpstr>Diatitels</vt:lpstr>
      </vt:variant>
      <vt:variant>
        <vt:i4>2</vt:i4>
      </vt:variant>
    </vt:vector>
  </HeadingPairs>
  <TitlesOfParts>
    <vt:vector size="3" baseType="lpstr">
      <vt:lpstr>NewsPrint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Hoogeveen 10-15 augustus</dc:title>
  <dc:creator>Zainal Palmans</dc:creator>
  <cp:lastModifiedBy>Zainal Palmans</cp:lastModifiedBy>
  <cp:revision>26</cp:revision>
  <dcterms:created xsi:type="dcterms:W3CDTF">2015-06-10T12:50:20Z</dcterms:created>
  <dcterms:modified xsi:type="dcterms:W3CDTF">2017-09-25T14:49:18Z</dcterms:modified>
</cp:coreProperties>
</file>